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3540" y="232917"/>
            <a:ext cx="837691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E7E6E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rgbClr val="00AF5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E7E6E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rgbClr val="00AF5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E7E6E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rgbClr val="00AF5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E7E6E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1" i="1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E7E6E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037" y="250012"/>
            <a:ext cx="878992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 u="heavy">
                <a:solidFill>
                  <a:srgbClr val="00AF5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791" y="1730121"/>
            <a:ext cx="8614410" cy="3027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4173" y="6486728"/>
            <a:ext cx="2292350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1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15782" y="6392092"/>
            <a:ext cx="546100" cy="309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E7E6E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121.png"/><Relationship Id="rId21" Type="http://schemas.openxmlformats.org/officeDocument/2006/relationships/image" Target="../media/image136.png"/><Relationship Id="rId34" Type="http://schemas.openxmlformats.org/officeDocument/2006/relationships/image" Target="../media/image149.png"/><Relationship Id="rId7" Type="http://schemas.openxmlformats.org/officeDocument/2006/relationships/image" Target="../media/image124.png"/><Relationship Id="rId12" Type="http://schemas.openxmlformats.org/officeDocument/2006/relationships/image" Target="../media/image9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33" Type="http://schemas.openxmlformats.org/officeDocument/2006/relationships/image" Target="../media/image148.png"/><Relationship Id="rId2" Type="http://schemas.openxmlformats.org/officeDocument/2006/relationships/image" Target="../media/image120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28.png"/><Relationship Id="rId24" Type="http://schemas.openxmlformats.org/officeDocument/2006/relationships/image" Target="../media/image139.png"/><Relationship Id="rId32" Type="http://schemas.openxmlformats.org/officeDocument/2006/relationships/image" Target="../media/image147.png"/><Relationship Id="rId5" Type="http://schemas.openxmlformats.org/officeDocument/2006/relationships/image" Target="../media/image123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36" Type="http://schemas.openxmlformats.org/officeDocument/2006/relationships/image" Target="../media/image151.png"/><Relationship Id="rId10" Type="http://schemas.openxmlformats.org/officeDocument/2006/relationships/image" Target="../media/image127.png"/><Relationship Id="rId19" Type="http://schemas.openxmlformats.org/officeDocument/2006/relationships/image" Target="../media/image134.png"/><Relationship Id="rId31" Type="http://schemas.openxmlformats.org/officeDocument/2006/relationships/image" Target="../media/image146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Relationship Id="rId14" Type="http://schemas.openxmlformats.org/officeDocument/2006/relationships/image" Target="../media/image37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50.png"/><Relationship Id="rId8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26" Type="http://schemas.openxmlformats.org/officeDocument/2006/relationships/image" Target="../media/image202.png"/><Relationship Id="rId39" Type="http://schemas.openxmlformats.org/officeDocument/2006/relationships/image" Target="../media/image215.png"/><Relationship Id="rId21" Type="http://schemas.openxmlformats.org/officeDocument/2006/relationships/image" Target="../media/image197.png"/><Relationship Id="rId34" Type="http://schemas.openxmlformats.org/officeDocument/2006/relationships/image" Target="../media/image210.png"/><Relationship Id="rId42" Type="http://schemas.openxmlformats.org/officeDocument/2006/relationships/image" Target="../media/image218.png"/><Relationship Id="rId47" Type="http://schemas.openxmlformats.org/officeDocument/2006/relationships/image" Target="../media/image223.png"/><Relationship Id="rId50" Type="http://schemas.openxmlformats.org/officeDocument/2006/relationships/image" Target="../media/image226.png"/><Relationship Id="rId55" Type="http://schemas.openxmlformats.org/officeDocument/2006/relationships/image" Target="../media/image231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6" Type="http://schemas.openxmlformats.org/officeDocument/2006/relationships/image" Target="../media/image192.png"/><Relationship Id="rId29" Type="http://schemas.openxmlformats.org/officeDocument/2006/relationships/image" Target="../media/image205.png"/><Relationship Id="rId11" Type="http://schemas.openxmlformats.org/officeDocument/2006/relationships/image" Target="../media/image187.png"/><Relationship Id="rId24" Type="http://schemas.openxmlformats.org/officeDocument/2006/relationships/image" Target="../media/image200.png"/><Relationship Id="rId32" Type="http://schemas.openxmlformats.org/officeDocument/2006/relationships/image" Target="../media/image208.png"/><Relationship Id="rId37" Type="http://schemas.openxmlformats.org/officeDocument/2006/relationships/image" Target="../media/image213.png"/><Relationship Id="rId40" Type="http://schemas.openxmlformats.org/officeDocument/2006/relationships/image" Target="../media/image216.png"/><Relationship Id="rId45" Type="http://schemas.openxmlformats.org/officeDocument/2006/relationships/image" Target="../media/image221.png"/><Relationship Id="rId53" Type="http://schemas.openxmlformats.org/officeDocument/2006/relationships/image" Target="../media/image229.png"/><Relationship Id="rId58" Type="http://schemas.openxmlformats.org/officeDocument/2006/relationships/image" Target="../media/image234.png"/><Relationship Id="rId5" Type="http://schemas.openxmlformats.org/officeDocument/2006/relationships/image" Target="../media/image181.png"/><Relationship Id="rId61" Type="http://schemas.openxmlformats.org/officeDocument/2006/relationships/image" Target="../media/image237.png"/><Relationship Id="rId19" Type="http://schemas.openxmlformats.org/officeDocument/2006/relationships/image" Target="../media/image195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Relationship Id="rId27" Type="http://schemas.openxmlformats.org/officeDocument/2006/relationships/image" Target="../media/image203.png"/><Relationship Id="rId30" Type="http://schemas.openxmlformats.org/officeDocument/2006/relationships/image" Target="../media/image206.png"/><Relationship Id="rId35" Type="http://schemas.openxmlformats.org/officeDocument/2006/relationships/image" Target="../media/image211.png"/><Relationship Id="rId43" Type="http://schemas.openxmlformats.org/officeDocument/2006/relationships/image" Target="../media/image219.png"/><Relationship Id="rId48" Type="http://schemas.openxmlformats.org/officeDocument/2006/relationships/image" Target="../media/image224.png"/><Relationship Id="rId56" Type="http://schemas.openxmlformats.org/officeDocument/2006/relationships/image" Target="../media/image232.png"/><Relationship Id="rId8" Type="http://schemas.openxmlformats.org/officeDocument/2006/relationships/image" Target="../media/image184.png"/><Relationship Id="rId51" Type="http://schemas.openxmlformats.org/officeDocument/2006/relationships/image" Target="../media/image227.png"/><Relationship Id="rId3" Type="http://schemas.openxmlformats.org/officeDocument/2006/relationships/image" Target="../media/image179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5" Type="http://schemas.openxmlformats.org/officeDocument/2006/relationships/image" Target="../media/image201.png"/><Relationship Id="rId33" Type="http://schemas.openxmlformats.org/officeDocument/2006/relationships/image" Target="../media/image209.png"/><Relationship Id="rId38" Type="http://schemas.openxmlformats.org/officeDocument/2006/relationships/image" Target="../media/image214.png"/><Relationship Id="rId46" Type="http://schemas.openxmlformats.org/officeDocument/2006/relationships/image" Target="../media/image222.png"/><Relationship Id="rId59" Type="http://schemas.openxmlformats.org/officeDocument/2006/relationships/image" Target="../media/image235.png"/><Relationship Id="rId20" Type="http://schemas.openxmlformats.org/officeDocument/2006/relationships/image" Target="../media/image196.png"/><Relationship Id="rId41" Type="http://schemas.openxmlformats.org/officeDocument/2006/relationships/image" Target="../media/image217.png"/><Relationship Id="rId54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28" Type="http://schemas.openxmlformats.org/officeDocument/2006/relationships/image" Target="../media/image204.png"/><Relationship Id="rId36" Type="http://schemas.openxmlformats.org/officeDocument/2006/relationships/image" Target="../media/image212.png"/><Relationship Id="rId49" Type="http://schemas.openxmlformats.org/officeDocument/2006/relationships/image" Target="../media/image225.png"/><Relationship Id="rId57" Type="http://schemas.openxmlformats.org/officeDocument/2006/relationships/image" Target="../media/image233.png"/><Relationship Id="rId10" Type="http://schemas.openxmlformats.org/officeDocument/2006/relationships/image" Target="../media/image186.png"/><Relationship Id="rId31" Type="http://schemas.openxmlformats.org/officeDocument/2006/relationships/image" Target="../media/image207.png"/><Relationship Id="rId44" Type="http://schemas.openxmlformats.org/officeDocument/2006/relationships/image" Target="../media/image220.png"/><Relationship Id="rId52" Type="http://schemas.openxmlformats.org/officeDocument/2006/relationships/image" Target="../media/image228.png"/><Relationship Id="rId60" Type="http://schemas.openxmlformats.org/officeDocument/2006/relationships/image" Target="../media/image23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9" Type="http://schemas.openxmlformats.org/officeDocument/2006/relationships/image" Target="../media/image78.png"/><Relationship Id="rId21" Type="http://schemas.openxmlformats.org/officeDocument/2006/relationships/image" Target="../media/image60.png"/><Relationship Id="rId34" Type="http://schemas.openxmlformats.org/officeDocument/2006/relationships/image" Target="../media/image73.png"/><Relationship Id="rId42" Type="http://schemas.openxmlformats.org/officeDocument/2006/relationships/image" Target="../media/image81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4" Type="http://schemas.openxmlformats.org/officeDocument/2006/relationships/image" Target="../media/image83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43" Type="http://schemas.openxmlformats.org/officeDocument/2006/relationships/image" Target="../media/image82.png"/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Relationship Id="rId20" Type="http://schemas.openxmlformats.org/officeDocument/2006/relationships/image" Target="../media/image59.png"/><Relationship Id="rId41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5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89.png"/><Relationship Id="rId5" Type="http://schemas.openxmlformats.org/officeDocument/2006/relationships/image" Target="../media/image38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37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13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100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14.png"/><Relationship Id="rId9" Type="http://schemas.openxmlformats.org/officeDocument/2006/relationships/image" Target="../media/image37.png"/><Relationship Id="rId1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832" y="1528572"/>
              <a:ext cx="3800094" cy="379857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02503" y="4241291"/>
            <a:ext cx="2605405" cy="387350"/>
          </a:xfrm>
          <a:prstGeom prst="rect">
            <a:avLst/>
          </a:prstGeom>
          <a:solidFill>
            <a:srgbClr val="66FF33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990"/>
              </a:lnSpc>
            </a:pPr>
            <a:r>
              <a:rPr sz="2600" spc="-95" dirty="0">
                <a:solidFill>
                  <a:srgbClr val="660066"/>
                </a:solidFill>
                <a:latin typeface="Cambria Math"/>
                <a:cs typeface="Cambria Math"/>
              </a:rPr>
              <a:t>D</a:t>
            </a:r>
            <a:r>
              <a:rPr sz="2600" spc="-170" dirty="0">
                <a:solidFill>
                  <a:srgbClr val="660066"/>
                </a:solidFill>
                <a:latin typeface="Cambria Math"/>
                <a:cs typeface="Cambria Math"/>
              </a:rPr>
              <a:t>A</a:t>
            </a:r>
            <a:r>
              <a:rPr sz="2600" spc="-240" dirty="0">
                <a:solidFill>
                  <a:srgbClr val="660066"/>
                </a:solidFill>
                <a:latin typeface="Cambria Math"/>
                <a:cs typeface="Cambria Math"/>
              </a:rPr>
              <a:t>T</a:t>
            </a:r>
            <a:r>
              <a:rPr sz="2600" dirty="0">
                <a:solidFill>
                  <a:srgbClr val="660066"/>
                </a:solidFill>
                <a:latin typeface="Cambria Math"/>
                <a:cs typeface="Cambria Math"/>
              </a:rPr>
              <a:t>A</a:t>
            </a:r>
            <a:r>
              <a:rPr sz="2600" spc="-85" dirty="0">
                <a:solidFill>
                  <a:srgbClr val="660066"/>
                </a:solidFill>
                <a:latin typeface="Cambria Math"/>
                <a:cs typeface="Cambria Math"/>
              </a:rPr>
              <a:t> </a:t>
            </a:r>
            <a:r>
              <a:rPr sz="2600" spc="-15" dirty="0">
                <a:solidFill>
                  <a:srgbClr val="660066"/>
                </a:solidFill>
                <a:latin typeface="Cambria Math"/>
                <a:cs typeface="Cambria Math"/>
              </a:rPr>
              <a:t>A</a:t>
            </a:r>
            <a:r>
              <a:rPr sz="2600" spc="-20" dirty="0">
                <a:solidFill>
                  <a:srgbClr val="660066"/>
                </a:solidFill>
                <a:latin typeface="Cambria Math"/>
                <a:cs typeface="Cambria Math"/>
              </a:rPr>
              <a:t>N</a:t>
            </a:r>
            <a:r>
              <a:rPr sz="2600" dirty="0">
                <a:solidFill>
                  <a:srgbClr val="660066"/>
                </a:solidFill>
                <a:latin typeface="Cambria Math"/>
                <a:cs typeface="Cambria Math"/>
              </a:rPr>
              <a:t>D</a:t>
            </a:r>
            <a:r>
              <a:rPr sz="2600" spc="-75" dirty="0">
                <a:solidFill>
                  <a:srgbClr val="660066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660066"/>
                </a:solidFill>
                <a:latin typeface="Cambria Math"/>
                <a:cs typeface="Cambria Math"/>
              </a:rPr>
              <a:t>S</a:t>
            </a:r>
            <a:r>
              <a:rPr sz="2600" spc="-15" dirty="0">
                <a:solidFill>
                  <a:srgbClr val="660066"/>
                </a:solidFill>
                <a:latin typeface="Cambria Math"/>
                <a:cs typeface="Cambria Math"/>
              </a:rPr>
              <a:t>I</a:t>
            </a:r>
            <a:r>
              <a:rPr sz="2600" spc="-35" dirty="0">
                <a:solidFill>
                  <a:srgbClr val="660066"/>
                </a:solidFill>
                <a:latin typeface="Cambria Math"/>
                <a:cs typeface="Cambria Math"/>
              </a:rPr>
              <a:t>G</a:t>
            </a:r>
            <a:r>
              <a:rPr sz="2600" spc="-95" dirty="0">
                <a:solidFill>
                  <a:srgbClr val="660066"/>
                </a:solidFill>
                <a:latin typeface="Cambria Math"/>
                <a:cs typeface="Cambria Math"/>
              </a:rPr>
              <a:t>N</a:t>
            </a:r>
            <a:r>
              <a:rPr sz="2600" spc="-30" dirty="0">
                <a:solidFill>
                  <a:srgbClr val="660066"/>
                </a:solidFill>
                <a:latin typeface="Cambria Math"/>
                <a:cs typeface="Cambria Math"/>
              </a:rPr>
              <a:t>A</a:t>
            </a:r>
            <a:r>
              <a:rPr sz="2600" dirty="0">
                <a:solidFill>
                  <a:srgbClr val="660066"/>
                </a:solidFill>
                <a:latin typeface="Cambria Math"/>
                <a:cs typeface="Cambria Math"/>
              </a:rPr>
              <a:t>L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5455" y="1572259"/>
            <a:ext cx="3935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u="none" spc="-105" dirty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r>
              <a:rPr sz="3000" b="0" u="none" spc="-204" dirty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sz="3000" b="0" u="none" spc="-254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sz="3000" b="0" u="none" dirty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sz="3000" b="0" u="none" spc="-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000" b="0" u="none" spc="-35" dirty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r>
              <a:rPr sz="3000" b="0" u="none" spc="-30" dirty="0">
                <a:solidFill>
                  <a:srgbClr val="FF0000"/>
                </a:solidFill>
                <a:latin typeface="Cambria Math"/>
                <a:cs typeface="Cambria Math"/>
              </a:rPr>
              <a:t>O</a:t>
            </a:r>
            <a:r>
              <a:rPr sz="3000" b="0" u="none" spc="-35" dirty="0">
                <a:solidFill>
                  <a:srgbClr val="FF0000"/>
                </a:solidFill>
                <a:latin typeface="Cambria Math"/>
                <a:cs typeface="Cambria Math"/>
              </a:rPr>
              <a:t>MM</a:t>
            </a:r>
            <a:r>
              <a:rPr sz="3000" b="0" u="none" spc="-40" dirty="0">
                <a:solidFill>
                  <a:srgbClr val="FF0000"/>
                </a:solidFill>
                <a:latin typeface="Cambria Math"/>
                <a:cs typeface="Cambria Math"/>
              </a:rPr>
              <a:t>UN</a:t>
            </a:r>
            <a:r>
              <a:rPr sz="3000" b="0" u="none" spc="-25" dirty="0">
                <a:solidFill>
                  <a:srgbClr val="FF0000"/>
                </a:solidFill>
                <a:latin typeface="Cambria Math"/>
                <a:cs typeface="Cambria Math"/>
              </a:rPr>
              <a:t>I</a:t>
            </a:r>
            <a:r>
              <a:rPr sz="3000" b="0" u="none" spc="-35" dirty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r>
              <a:rPr sz="3000" b="0" u="none" spc="-204" dirty="0">
                <a:solidFill>
                  <a:srgbClr val="FF0000"/>
                </a:solidFill>
                <a:latin typeface="Cambria Math"/>
                <a:cs typeface="Cambria Math"/>
              </a:rPr>
              <a:t>A</a:t>
            </a:r>
            <a:r>
              <a:rPr sz="3000" b="0" u="none" spc="-30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sz="3000" b="0" u="none" spc="-25" dirty="0">
                <a:solidFill>
                  <a:srgbClr val="FF0000"/>
                </a:solidFill>
                <a:latin typeface="Cambria Math"/>
                <a:cs typeface="Cambria Math"/>
              </a:rPr>
              <a:t>I</a:t>
            </a:r>
            <a:r>
              <a:rPr sz="3000" b="0" u="none" spc="-40" dirty="0">
                <a:solidFill>
                  <a:srgbClr val="FF0000"/>
                </a:solidFill>
                <a:latin typeface="Cambria Math"/>
                <a:cs typeface="Cambria Math"/>
              </a:rPr>
              <a:t>O</a:t>
            </a:r>
            <a:r>
              <a:rPr sz="3000" b="0" u="none" dirty="0">
                <a:solidFill>
                  <a:srgbClr val="FF0000"/>
                </a:solidFill>
                <a:latin typeface="Cambria Math"/>
                <a:cs typeface="Cambria Math"/>
              </a:rPr>
              <a:t>N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4303" y="2395473"/>
            <a:ext cx="2733040" cy="1287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FF0000"/>
                </a:solidFill>
                <a:latin typeface="Cambria Math"/>
                <a:cs typeface="Cambria Math"/>
              </a:rPr>
              <a:t>CSE</a:t>
            </a:r>
            <a:r>
              <a:rPr sz="3000" spc="-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mbria Math"/>
                <a:cs typeface="Cambria Math"/>
              </a:rPr>
              <a:t>225/233</a:t>
            </a:r>
            <a:endParaRPr sz="3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660066"/>
                </a:solidFill>
                <a:latin typeface="Cambria Math"/>
                <a:cs typeface="Cambria Math"/>
              </a:rPr>
              <a:t>WEEK-3,</a:t>
            </a:r>
            <a:r>
              <a:rPr sz="2600" spc="-100" dirty="0">
                <a:solidFill>
                  <a:srgbClr val="660066"/>
                </a:solidFill>
                <a:latin typeface="Cambria Math"/>
                <a:cs typeface="Cambria Math"/>
              </a:rPr>
              <a:t> </a:t>
            </a:r>
            <a:r>
              <a:rPr sz="2600" spc="-25" dirty="0">
                <a:solidFill>
                  <a:srgbClr val="660066"/>
                </a:solidFill>
                <a:latin typeface="Cambria Math"/>
                <a:cs typeface="Cambria Math"/>
              </a:rPr>
              <a:t>LESSON-1</a:t>
            </a:r>
            <a:endParaRPr sz="26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z="4400" b="1" u="heavy" spc="240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spc="-55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Two</a:t>
            </a:r>
            <a:r>
              <a:rPr sz="4400" b="1" u="heavy" spc="-35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spc="-5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Signals	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430" y="1933047"/>
            <a:ext cx="4719489" cy="199015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837" y="4082226"/>
            <a:ext cx="4729121" cy="18856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5440" y="1188212"/>
            <a:ext cx="8417560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2600" b="1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b="1" dirty="0">
                <a:solidFill>
                  <a:srgbClr val="FF0000"/>
                </a:solidFill>
                <a:latin typeface="Arial MT"/>
                <a:cs typeface="Arial MT"/>
              </a:rPr>
              <a:t>amplitude</a:t>
            </a:r>
            <a:r>
              <a:rPr sz="2600" b="1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b="1" dirty="0">
                <a:solidFill>
                  <a:srgbClr val="FF0000"/>
                </a:solidFill>
                <a:latin typeface="Arial MT"/>
                <a:cs typeface="Arial MT"/>
              </a:rPr>
              <a:t>and phase, but </a:t>
            </a:r>
            <a:r>
              <a:rPr sz="2600" b="1" spc="-5" dirty="0">
                <a:solidFill>
                  <a:srgbClr val="FF0000"/>
                </a:solidFill>
                <a:latin typeface="Arial MT"/>
                <a:cs typeface="Arial MT"/>
              </a:rPr>
              <a:t>different</a:t>
            </a:r>
            <a:r>
              <a:rPr sz="2600" b="1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b="1" dirty="0">
                <a:solidFill>
                  <a:srgbClr val="FF0000"/>
                </a:solidFill>
                <a:latin typeface="Arial MT"/>
                <a:cs typeface="Arial MT"/>
              </a:rPr>
              <a:t>frequencies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872" y="466928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dirty="0"/>
              <a:t>Units</a:t>
            </a:r>
            <a:r>
              <a:rPr spc="-25" dirty="0"/>
              <a:t> </a:t>
            </a:r>
            <a:r>
              <a:rPr spc="-10" dirty="0"/>
              <a:t>of</a:t>
            </a:r>
            <a:r>
              <a:rPr spc="-15" dirty="0"/>
              <a:t> </a:t>
            </a:r>
            <a:r>
              <a:rPr dirty="0"/>
              <a:t>period</a:t>
            </a:r>
            <a:r>
              <a:rPr spc="-15" dirty="0"/>
              <a:t> </a:t>
            </a:r>
            <a:r>
              <a:rPr dirty="0"/>
              <a:t>and</a:t>
            </a:r>
            <a:r>
              <a:rPr spc="-10" dirty="0"/>
              <a:t> frequency	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719" y="2548816"/>
            <a:ext cx="8448734" cy="219963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z="4400" b="1" u="heavy" spc="240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spc="-10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Example</a:t>
            </a:r>
            <a:r>
              <a:rPr sz="4400" b="1" u="heavy" spc="-40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(1)	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891" y="1263142"/>
            <a:ext cx="85369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power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home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has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frequency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462C1"/>
                </a:solidFill>
                <a:latin typeface="Calibri"/>
                <a:cs typeface="Calibri"/>
              </a:rPr>
              <a:t>50</a:t>
            </a:r>
            <a:r>
              <a:rPr sz="2800" spc="19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462C1"/>
                </a:solidFill>
                <a:latin typeface="Calibri"/>
                <a:cs typeface="Calibri"/>
              </a:rPr>
              <a:t>Hz</a:t>
            </a:r>
            <a:r>
              <a:rPr sz="2800" spc="-5" dirty="0">
                <a:latin typeface="Calibri"/>
                <a:cs typeface="Calibri"/>
              </a:rPr>
              <a:t>.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period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sine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wave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determined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follows: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856" y="2786166"/>
            <a:ext cx="6895569" cy="127418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0" dirty="0"/>
              <a:t>Example</a:t>
            </a:r>
            <a:r>
              <a:rPr spc="-40" dirty="0"/>
              <a:t> </a:t>
            </a:r>
            <a:r>
              <a:rPr dirty="0"/>
              <a:t>(2)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791" y="1263142"/>
            <a:ext cx="8237220" cy="3026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8953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period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100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ms.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frequency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kilohertz?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solidFill>
                  <a:srgbClr val="CC3300"/>
                </a:solidFill>
                <a:latin typeface="Arial"/>
                <a:cs typeface="Arial"/>
              </a:rPr>
              <a:t>Solution</a:t>
            </a:r>
            <a:endParaRPr sz="2800">
              <a:latin typeface="Arial"/>
              <a:cs typeface="Arial"/>
            </a:endParaRPr>
          </a:p>
          <a:p>
            <a:pPr marL="50800" marR="43180">
              <a:lnSpc>
                <a:spcPct val="100000"/>
              </a:lnSpc>
            </a:pPr>
            <a:r>
              <a:rPr sz="2800" spc="-5" dirty="0">
                <a:latin typeface="Arial MT"/>
                <a:cs typeface="Arial MT"/>
              </a:rPr>
              <a:t>First, we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change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100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seconds,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and </a:t>
            </a:r>
            <a:r>
              <a:rPr sz="2800" dirty="0">
                <a:latin typeface="Arial MT"/>
                <a:cs typeface="Arial MT"/>
              </a:rPr>
              <a:t>then </a:t>
            </a:r>
            <a:r>
              <a:rPr sz="2800" spc="-5" dirty="0">
                <a:latin typeface="Arial MT"/>
                <a:cs typeface="Arial MT"/>
              </a:rPr>
              <a:t>we </a:t>
            </a:r>
            <a:r>
              <a:rPr sz="2800" dirty="0">
                <a:latin typeface="Arial MT"/>
                <a:cs typeface="Arial MT"/>
              </a:rPr>
              <a:t> calculate</a:t>
            </a:r>
            <a:r>
              <a:rPr sz="2800" spc="-5" dirty="0">
                <a:latin typeface="Arial MT"/>
                <a:cs typeface="Arial MT"/>
              </a:rPr>
              <a:t> the </a:t>
            </a:r>
            <a:r>
              <a:rPr sz="2800" dirty="0">
                <a:latin typeface="Arial MT"/>
                <a:cs typeface="Arial MT"/>
              </a:rPr>
              <a:t>frequency from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dirty="0">
                <a:latin typeface="Arial MT"/>
                <a:cs typeface="Arial MT"/>
              </a:rPr>
              <a:t> period</a:t>
            </a:r>
            <a:r>
              <a:rPr sz="2800" spc="4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(1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Hz =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b="1" i="1" spc="5" dirty="0">
                <a:latin typeface="Times New Roman"/>
                <a:cs typeface="Times New Roman"/>
              </a:rPr>
              <a:t>10</a:t>
            </a:r>
            <a:r>
              <a:rPr sz="2775" b="1" i="1" spc="7" baseline="25525" dirty="0">
                <a:latin typeface="Times New Roman"/>
                <a:cs typeface="Times New Roman"/>
              </a:rPr>
              <a:t>−3 </a:t>
            </a:r>
            <a:r>
              <a:rPr sz="2775" b="1" i="1" spc="-667" baseline="255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 MT"/>
                <a:cs typeface="Arial MT"/>
              </a:rPr>
              <a:t>kHz)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4325111"/>
            <a:ext cx="7296911" cy="15422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5" dirty="0"/>
              <a:t>More</a:t>
            </a:r>
            <a:r>
              <a:rPr spc="-25" dirty="0"/>
              <a:t> </a:t>
            </a:r>
            <a:r>
              <a:rPr dirty="0"/>
              <a:t>about</a:t>
            </a:r>
            <a:r>
              <a:rPr spc="-30" dirty="0"/>
              <a:t> </a:t>
            </a:r>
            <a:r>
              <a:rPr spc="-10" dirty="0"/>
              <a:t>frequency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388" y="1527248"/>
            <a:ext cx="8978900" cy="3091815"/>
            <a:chOff x="89915" y="1525524"/>
            <a:chExt cx="8978900" cy="3091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892" y="1743922"/>
              <a:ext cx="1496729" cy="31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0032" y="1525524"/>
              <a:ext cx="686562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0843" y="1525524"/>
              <a:ext cx="950213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5308" y="1525524"/>
              <a:ext cx="1043178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2736" y="1525524"/>
              <a:ext cx="762762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9748" y="1525524"/>
              <a:ext cx="1500377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4375" y="1525524"/>
              <a:ext cx="1107186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7336" y="1525524"/>
              <a:ext cx="1533906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5492" y="1525524"/>
              <a:ext cx="771905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1647" y="1525524"/>
              <a:ext cx="1126998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1539" y="1525524"/>
              <a:ext cx="557009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15" y="1909572"/>
              <a:ext cx="1540002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3583" y="1909572"/>
              <a:ext cx="733805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4104" y="1909572"/>
              <a:ext cx="637794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4039" y="1909572"/>
              <a:ext cx="1221486" cy="7871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82239" y="1909572"/>
              <a:ext cx="1148334" cy="7871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7287" y="1909572"/>
              <a:ext cx="762762" cy="7871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3715" y="1909572"/>
              <a:ext cx="1126998" cy="7871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65904" y="1909572"/>
              <a:ext cx="1422653" cy="787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03748" y="1909572"/>
              <a:ext cx="1087374" cy="7871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06312" y="1909572"/>
              <a:ext cx="1893569" cy="7871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2775" y="1909572"/>
              <a:ext cx="557009" cy="7871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15" y="2677668"/>
              <a:ext cx="1540002" cy="7871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3583" y="2677668"/>
              <a:ext cx="1110234" cy="7871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7483" y="2677668"/>
              <a:ext cx="637794" cy="7871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18943" y="2677668"/>
              <a:ext cx="1088897" cy="7871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1508" y="2677668"/>
              <a:ext cx="1148333" cy="7871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6556" y="2677668"/>
              <a:ext cx="762762" cy="7871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2983" y="2677668"/>
              <a:ext cx="1126998" cy="7871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5171" y="2677668"/>
              <a:ext cx="1422653" cy="7871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43015" y="2677668"/>
              <a:ext cx="988313" cy="7871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44995" y="2677668"/>
              <a:ext cx="1893570" cy="7871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71459" y="2677668"/>
              <a:ext cx="557009" cy="7871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915" y="3445763"/>
              <a:ext cx="665226" cy="7871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284" y="3445763"/>
              <a:ext cx="637794" cy="7871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8743" y="3445763"/>
              <a:ext cx="1291590" cy="7871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25524" y="3445763"/>
              <a:ext cx="1155953" cy="7871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96667" y="3445763"/>
              <a:ext cx="959357" cy="78714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71215" y="3445763"/>
              <a:ext cx="1501902" cy="78714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86783" y="3445763"/>
              <a:ext cx="753617" cy="7871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54068" y="3445763"/>
              <a:ext cx="887730" cy="7871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55463" y="3445763"/>
              <a:ext cx="805434" cy="7871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76087" y="3445763"/>
              <a:ext cx="1916430" cy="78714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0756" y="3445763"/>
              <a:ext cx="686561" cy="7871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110984" y="3445763"/>
              <a:ext cx="1081277" cy="7871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5156" y="3445763"/>
              <a:ext cx="557009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915" y="3829812"/>
              <a:ext cx="665226" cy="78714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284" y="3829812"/>
              <a:ext cx="637794" cy="78714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8743" y="3829812"/>
              <a:ext cx="1291590" cy="78714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25524" y="3829812"/>
              <a:ext cx="1640586" cy="78714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81299" y="3829812"/>
              <a:ext cx="2798826" cy="78714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01412" y="3829812"/>
              <a:ext cx="805434" cy="78714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22036" y="3829812"/>
              <a:ext cx="1916430" cy="78714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6704" y="3829812"/>
              <a:ext cx="686561" cy="78714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458456" y="3829812"/>
              <a:ext cx="1480566" cy="78714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1915" y="3829812"/>
              <a:ext cx="557009" cy="787145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97891" y="1604517"/>
            <a:ext cx="8538210" cy="279807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  <a:tabLst>
                <a:tab pos="1702435" algn="l"/>
                <a:tab pos="2103755" algn="l"/>
                <a:tab pos="2767965" algn="l"/>
                <a:tab pos="3525520" algn="l"/>
                <a:tab pos="4002404" algn="l"/>
                <a:tab pos="5217795" algn="l"/>
                <a:tab pos="6040755" algn="l"/>
                <a:tab pos="7289165" algn="l"/>
                <a:tab pos="777494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equen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t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cha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espect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.  </a:t>
            </a:r>
            <a:r>
              <a:rPr sz="2800" spc="-10" dirty="0">
                <a:solidFill>
                  <a:srgbClr val="00FF00"/>
                </a:solidFill>
                <a:latin typeface="Calibri"/>
                <a:cs typeface="Calibri"/>
              </a:rPr>
              <a:t>Change</a:t>
            </a:r>
            <a:r>
              <a:rPr sz="28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FF00"/>
                </a:solidFill>
                <a:latin typeface="Calibri"/>
                <a:cs typeface="Calibri"/>
              </a:rPr>
              <a:t>in</a:t>
            </a:r>
            <a:r>
              <a:rPr sz="2800" spc="2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00FF00"/>
                </a:solidFill>
                <a:latin typeface="Calibri"/>
                <a:cs typeface="Calibri"/>
              </a:rPr>
              <a:t>short</a:t>
            </a:r>
            <a:r>
              <a:rPr sz="2800" spc="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span</a:t>
            </a:r>
            <a:r>
              <a:rPr sz="2800" spc="1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time</a:t>
            </a:r>
            <a:r>
              <a:rPr sz="2800" spc="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means</a:t>
            </a:r>
            <a:r>
              <a:rPr sz="2800" spc="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Calibri"/>
                <a:cs typeface="Calibri"/>
              </a:rPr>
              <a:t>high</a:t>
            </a:r>
            <a:r>
              <a:rPr sz="2800" spc="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2060"/>
                </a:solidFill>
                <a:latin typeface="Calibri"/>
                <a:cs typeface="Calibri"/>
              </a:rPr>
              <a:t>frequency</a:t>
            </a:r>
            <a:r>
              <a:rPr sz="2800" spc="-3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12700" marR="645795">
              <a:lnSpc>
                <a:spcPts val="6050"/>
              </a:lnSpc>
              <a:spcBef>
                <a:spcPts val="610"/>
              </a:spcBef>
            </a:pPr>
            <a:r>
              <a:rPr sz="2800" spc="-15" dirty="0">
                <a:solidFill>
                  <a:srgbClr val="00FF00"/>
                </a:solidFill>
                <a:latin typeface="Calibri"/>
                <a:cs typeface="Calibri"/>
              </a:rPr>
              <a:t>Change</a:t>
            </a:r>
            <a:r>
              <a:rPr sz="2800" spc="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FF00"/>
                </a:solidFill>
                <a:latin typeface="Calibri"/>
                <a:cs typeface="Calibri"/>
              </a:rPr>
              <a:t>over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 a</a:t>
            </a:r>
            <a:r>
              <a:rPr sz="2800" spc="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long</a:t>
            </a:r>
            <a:r>
              <a:rPr sz="28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FF00"/>
                </a:solidFill>
                <a:latin typeface="Calibri"/>
                <a:cs typeface="Calibri"/>
              </a:rPr>
              <a:t>span</a:t>
            </a:r>
            <a:r>
              <a:rPr sz="2800" spc="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time</a:t>
            </a:r>
            <a:r>
              <a:rPr sz="2800" spc="1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means</a:t>
            </a:r>
            <a:r>
              <a:rPr sz="2800" spc="1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Calibri"/>
                <a:cs typeface="Calibri"/>
              </a:rPr>
              <a:t>low</a:t>
            </a:r>
            <a:r>
              <a:rPr sz="2800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2060"/>
                </a:solidFill>
                <a:latin typeface="Calibri"/>
                <a:cs typeface="Calibri"/>
              </a:rPr>
              <a:t>frequency</a:t>
            </a:r>
            <a:r>
              <a:rPr sz="2800" spc="-30" dirty="0">
                <a:latin typeface="Calibri"/>
                <a:cs typeface="Calibri"/>
              </a:rPr>
              <a:t>.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If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signal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does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change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all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Calibri"/>
                <a:cs typeface="Calibri"/>
              </a:rPr>
              <a:t>frequency</a:t>
            </a:r>
            <a:r>
              <a:rPr sz="2800" spc="3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2060"/>
                </a:solidFill>
                <a:latin typeface="Calibri"/>
                <a:cs typeface="Calibri"/>
              </a:rPr>
              <a:t>zero</a:t>
            </a:r>
            <a:r>
              <a:rPr sz="2800" spc="-3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375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If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signal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changes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instantaneously</a:t>
            </a:r>
            <a:r>
              <a:rPr sz="2800" spc="-30" dirty="0">
                <a:latin typeface="Calibri"/>
                <a:cs typeface="Calibri"/>
              </a:rPr>
              <a:t>,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Calibri"/>
                <a:cs typeface="Calibri"/>
              </a:rPr>
              <a:t>frequency</a:t>
            </a:r>
            <a:r>
              <a:rPr sz="2800" spc="4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2060"/>
                </a:solidFill>
                <a:latin typeface="Calibri"/>
                <a:cs typeface="Calibri"/>
              </a:rPr>
              <a:t>infinite</a:t>
            </a:r>
            <a:r>
              <a:rPr sz="2800" spc="-1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5" dirty="0"/>
              <a:t>Phase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060" y="987552"/>
            <a:ext cx="8978900" cy="1171575"/>
            <a:chOff x="99060" y="987552"/>
            <a:chExt cx="8978900" cy="1171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86" y="1192300"/>
              <a:ext cx="835233" cy="272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612" y="987552"/>
              <a:ext cx="1828038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7083" y="987552"/>
              <a:ext cx="951738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2780" y="987552"/>
              <a:ext cx="1636014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2751" y="987552"/>
              <a:ext cx="762762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7948" y="987552"/>
              <a:ext cx="950213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0595" y="987552"/>
              <a:ext cx="1907286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0316" y="987552"/>
              <a:ext cx="1546098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8848" y="987552"/>
              <a:ext cx="768857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60" y="1371600"/>
              <a:ext cx="1126998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723" y="1371600"/>
              <a:ext cx="646938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9556" y="1371600"/>
              <a:ext cx="557022" cy="78714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7340" y="1065987"/>
            <a:ext cx="8537575" cy="16046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715">
              <a:lnSpc>
                <a:spcPts val="3030"/>
              </a:lnSpc>
              <a:spcBef>
                <a:spcPts val="475"/>
              </a:spcBef>
              <a:tabLst>
                <a:tab pos="1000125" algn="l"/>
                <a:tab pos="2490470" algn="l"/>
                <a:tab pos="3106420" algn="l"/>
                <a:tab pos="4406900" algn="l"/>
                <a:tab pos="4832350" algn="l"/>
                <a:tab pos="5444490" algn="l"/>
                <a:tab pos="7014845" algn="l"/>
                <a:tab pos="8223250" algn="l"/>
              </a:tabLst>
            </a:pPr>
            <a:r>
              <a:rPr sz="2800" spc="-5" dirty="0">
                <a:latin typeface="Calibri"/>
                <a:cs typeface="Calibri"/>
              </a:rPr>
              <a:t>Phase	</a:t>
            </a:r>
            <a:r>
              <a:rPr sz="2800" spc="-10" dirty="0">
                <a:latin typeface="Calibri"/>
                <a:cs typeface="Calibri"/>
              </a:rPr>
              <a:t>descri</a:t>
            </a:r>
            <a:r>
              <a:rPr sz="2800" spc="-20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	t</a:t>
            </a:r>
            <a:r>
              <a:rPr sz="2800" spc="-1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pos</a:t>
            </a:r>
            <a:r>
              <a:rPr sz="2800" spc="-25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40" dirty="0">
                <a:latin typeface="Calibri"/>
                <a:cs typeface="Calibri"/>
              </a:rPr>
              <a:t>w</a:t>
            </a:r>
            <a:r>
              <a:rPr sz="2800" spc="-5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spc="-70" dirty="0">
                <a:latin typeface="Calibri"/>
                <a:cs typeface="Calibri"/>
              </a:rPr>
              <a:t>f</a:t>
            </a:r>
            <a:r>
              <a:rPr sz="2800" spc="-10" dirty="0">
                <a:latin typeface="Calibri"/>
                <a:cs typeface="Calibri"/>
              </a:rPr>
              <a:t>or</a:t>
            </a:r>
            <a:r>
              <a:rPr sz="2800" spc="-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el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35" dirty="0">
                <a:latin typeface="Calibri"/>
                <a:cs typeface="Calibri"/>
              </a:rPr>
              <a:t>to 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0.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05"/>
              </a:lnSpc>
            </a:pPr>
            <a:r>
              <a:rPr sz="2800" spc="-15" dirty="0">
                <a:latin typeface="Calibri"/>
                <a:cs typeface="Calibri"/>
              </a:rPr>
              <a:t>Following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figure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shows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Same</a:t>
            </a:r>
            <a:r>
              <a:rPr sz="2800" spc="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Calibri"/>
                <a:cs typeface="Calibri"/>
              </a:rPr>
              <a:t>amplitude</a:t>
            </a:r>
            <a:r>
              <a:rPr sz="2800" spc="2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FF00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FF00"/>
                </a:solidFill>
                <a:latin typeface="Calibri"/>
                <a:cs typeface="Calibri"/>
              </a:rPr>
              <a:t>frequency</a:t>
            </a:r>
            <a:r>
              <a:rPr sz="2800" spc="-25" dirty="0">
                <a:latin typeface="Calibri"/>
                <a:cs typeface="Calibri"/>
              </a:rPr>
              <a:t>,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different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phases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52400" y="2582646"/>
            <a:ext cx="8763000" cy="3703954"/>
            <a:chOff x="152400" y="2582646"/>
            <a:chExt cx="8763000" cy="3703954"/>
          </a:xfrm>
        </p:grpSpPr>
        <p:sp>
          <p:nvSpPr>
            <p:cNvPr id="19" name="object 19"/>
            <p:cNvSpPr/>
            <p:nvPr/>
          </p:nvSpPr>
          <p:spPr>
            <a:xfrm>
              <a:off x="152400" y="6248399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8161" y="2582646"/>
              <a:ext cx="3804164" cy="3620033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0" dirty="0"/>
              <a:t>Example	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4642" y="1056893"/>
            <a:ext cx="7660005" cy="26269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sine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wave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offset</a:t>
            </a:r>
            <a:r>
              <a:rPr sz="2800" spc="-5" dirty="0">
                <a:latin typeface="Calibri"/>
                <a:cs typeface="Calibri"/>
              </a:rPr>
              <a:t> 1/6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cycle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respect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time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0.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phase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degrees</a:t>
            </a:r>
            <a:r>
              <a:rPr sz="2800" spc="-5" dirty="0">
                <a:latin typeface="Calibri"/>
                <a:cs typeface="Calibri"/>
              </a:rPr>
              <a:t> 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radians?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ts val="3195"/>
              </a:lnSpc>
            </a:pPr>
            <a:r>
              <a:rPr sz="2800" b="1" spc="-5" dirty="0">
                <a:latin typeface="Calibri"/>
                <a:cs typeface="Calibri"/>
              </a:rPr>
              <a:t>Solution</a:t>
            </a:r>
            <a:endParaRPr sz="2800">
              <a:latin typeface="Calibri"/>
              <a:cs typeface="Calibri"/>
            </a:endParaRPr>
          </a:p>
          <a:p>
            <a:pPr marL="12700" marR="1991995">
              <a:lnSpc>
                <a:spcPts val="3020"/>
              </a:lnSpc>
              <a:spcBef>
                <a:spcPts val="215"/>
              </a:spcBef>
            </a:pPr>
            <a:r>
              <a:rPr sz="2800" spc="-6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know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complete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cycle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360°.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Therefore,</a:t>
            </a:r>
            <a:r>
              <a:rPr sz="2800" spc="-5" dirty="0">
                <a:latin typeface="Calibri"/>
                <a:cs typeface="Calibri"/>
              </a:rPr>
              <a:t> 1/6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cycle</a:t>
            </a:r>
            <a:r>
              <a:rPr sz="2800" spc="-5" dirty="0">
                <a:latin typeface="Calibri"/>
                <a:cs typeface="Calibri"/>
              </a:rPr>
              <a:t> is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396" y="4038600"/>
            <a:ext cx="7435596" cy="9083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30" dirty="0"/>
              <a:t>Wavelength</a:t>
            </a:r>
            <a:r>
              <a:rPr spc="-6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5" dirty="0"/>
              <a:t>Period	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4642" y="1072134"/>
            <a:ext cx="776541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995" indent="-201930">
              <a:lnSpc>
                <a:spcPts val="2510"/>
              </a:lnSpc>
              <a:spcBef>
                <a:spcPts val="95"/>
              </a:spcBef>
              <a:buChar char="•"/>
              <a:tabLst>
                <a:tab pos="214629" algn="l"/>
              </a:tabLst>
            </a:pPr>
            <a:r>
              <a:rPr sz="2200" b="1" spc="-20" dirty="0">
                <a:solidFill>
                  <a:srgbClr val="FF0000"/>
                </a:solidFill>
                <a:latin typeface="Calibri"/>
                <a:cs typeface="Calibri"/>
              </a:rPr>
              <a:t>Wavelength</a:t>
            </a:r>
            <a:r>
              <a:rPr sz="22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another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Calibri"/>
                <a:cs typeface="Calibri"/>
              </a:rPr>
              <a:t>characteristic</a:t>
            </a:r>
            <a:r>
              <a:rPr sz="22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signal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traveling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through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</a:pPr>
            <a:r>
              <a:rPr sz="2200" spc="-10" dirty="0">
                <a:latin typeface="Calibri"/>
                <a:cs typeface="Calibri"/>
              </a:rPr>
              <a:t>transmission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medium.</a:t>
            </a:r>
            <a:endParaRPr sz="2200" dirty="0">
              <a:latin typeface="Calibri"/>
              <a:cs typeface="Calibri"/>
            </a:endParaRPr>
          </a:p>
          <a:p>
            <a:pPr marL="213995" indent="-201930">
              <a:lnSpc>
                <a:spcPct val="100000"/>
              </a:lnSpc>
              <a:spcBef>
                <a:spcPts val="735"/>
              </a:spcBef>
              <a:buChar char="•"/>
              <a:tabLst>
                <a:tab pos="214629" algn="l"/>
              </a:tabLst>
            </a:pP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wavelength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depends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 </a:t>
            </a:r>
            <a:r>
              <a:rPr sz="2200" spc="-10" dirty="0">
                <a:latin typeface="Calibri"/>
                <a:cs typeface="Calibri"/>
              </a:rPr>
              <a:t>both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frequency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medium.</a:t>
            </a:r>
            <a:endParaRPr sz="2200" dirty="0">
              <a:latin typeface="Calibri"/>
              <a:cs typeface="Calibri"/>
            </a:endParaRPr>
          </a:p>
          <a:p>
            <a:pPr marL="213995" indent="-201930">
              <a:lnSpc>
                <a:spcPct val="100000"/>
              </a:lnSpc>
              <a:spcBef>
                <a:spcPts val="730"/>
              </a:spcBef>
              <a:buChar char="•"/>
              <a:tabLst>
                <a:tab pos="214629" algn="l"/>
              </a:tabLst>
            </a:pP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FF00"/>
                </a:solidFill>
                <a:latin typeface="Calibri"/>
                <a:cs typeface="Calibri"/>
              </a:rPr>
              <a:t>wavelength</a:t>
            </a:r>
            <a:r>
              <a:rPr sz="2200" spc="1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FF00"/>
                </a:solidFill>
                <a:latin typeface="Calibri"/>
                <a:cs typeface="Calibri"/>
              </a:rPr>
              <a:t>is</a:t>
            </a:r>
            <a:r>
              <a:rPr sz="22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FF00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FF00"/>
                </a:solidFill>
                <a:latin typeface="Calibri"/>
                <a:cs typeface="Calibri"/>
              </a:rPr>
              <a:t>distance </a:t>
            </a:r>
            <a:r>
              <a:rPr sz="2200" spc="-5" dirty="0">
                <a:solidFill>
                  <a:srgbClr val="00FF00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FF00"/>
                </a:solidFill>
                <a:latin typeface="Calibri"/>
                <a:cs typeface="Calibri"/>
              </a:rPr>
              <a:t>signal</a:t>
            </a:r>
            <a:r>
              <a:rPr sz="2200" spc="-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travel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one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period</a:t>
            </a:r>
            <a:r>
              <a:rPr sz="2200" spc="-10" dirty="0"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945" y="2803559"/>
            <a:ext cx="6551562" cy="31897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162" y="1058036"/>
            <a:ext cx="8763000" cy="3979545"/>
            <a:chOff x="153162" y="1058036"/>
            <a:chExt cx="8763000" cy="3979545"/>
          </a:xfrm>
        </p:grpSpPr>
        <p:sp>
          <p:nvSpPr>
            <p:cNvPr id="4" name="object 4"/>
            <p:cNvSpPr/>
            <p:nvPr/>
          </p:nvSpPr>
          <p:spPr>
            <a:xfrm>
              <a:off x="153162" y="10675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1098803"/>
              <a:ext cx="6024372" cy="393843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" y="470661"/>
            <a:ext cx="7708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spc="-5" dirty="0"/>
              <a:t>The time-domain</a:t>
            </a:r>
            <a:r>
              <a:rPr sz="2400" u="none" spc="-10" dirty="0"/>
              <a:t> </a:t>
            </a:r>
            <a:r>
              <a:rPr sz="2400" u="none" dirty="0"/>
              <a:t>and</a:t>
            </a:r>
            <a:r>
              <a:rPr sz="2400" u="none" spc="-10" dirty="0"/>
              <a:t> </a:t>
            </a:r>
            <a:r>
              <a:rPr sz="2400" u="none" spc="-5" dirty="0"/>
              <a:t>frequency-domain</a:t>
            </a:r>
            <a:r>
              <a:rPr sz="2400" u="none" spc="-10" dirty="0"/>
              <a:t> </a:t>
            </a:r>
            <a:r>
              <a:rPr sz="2400" u="none" spc="-5" dirty="0"/>
              <a:t>plots</a:t>
            </a:r>
            <a:r>
              <a:rPr sz="2400" u="none" dirty="0"/>
              <a:t> of a </a:t>
            </a:r>
            <a:r>
              <a:rPr sz="2400" u="none" spc="-5" dirty="0"/>
              <a:t>sine </a:t>
            </a:r>
            <a:r>
              <a:rPr sz="2400" u="none" spc="-20" dirty="0"/>
              <a:t>wave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52400" y="6324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140" y="5389270"/>
            <a:ext cx="7824470" cy="13100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10033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b="1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complete</a:t>
            </a:r>
            <a:r>
              <a:rPr sz="1800" b="1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sine</a:t>
            </a:r>
            <a:r>
              <a:rPr sz="1800" b="1" spc="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wave</a:t>
            </a:r>
            <a:r>
              <a:rPr sz="1800" b="1" spc="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1800" b="1" spc="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b="1" spc="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1800" b="1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domain</a:t>
            </a:r>
            <a:r>
              <a:rPr sz="1800" b="1" spc="2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FF00"/>
                </a:solidFill>
                <a:latin typeface="Arial"/>
                <a:cs typeface="Arial"/>
              </a:rPr>
              <a:t>can</a:t>
            </a:r>
            <a:r>
              <a:rPr sz="1800" b="1" spc="204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FF00"/>
                </a:solidFill>
                <a:latin typeface="Arial"/>
                <a:cs typeface="Arial"/>
              </a:rPr>
              <a:t>be</a:t>
            </a:r>
            <a:r>
              <a:rPr sz="1800" b="1" spc="19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FF00"/>
                </a:solidFill>
                <a:latin typeface="Arial"/>
                <a:cs typeface="Arial"/>
              </a:rPr>
              <a:t>represented</a:t>
            </a:r>
            <a:r>
              <a:rPr sz="1800" b="1" spc="204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FF00"/>
                </a:solidFill>
                <a:latin typeface="Arial"/>
                <a:cs typeface="Arial"/>
              </a:rPr>
              <a:t>by</a:t>
            </a:r>
            <a:r>
              <a:rPr sz="1800" b="1" spc="180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one </a:t>
            </a:r>
            <a:r>
              <a:rPr sz="1800" b="1" spc="-48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single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spike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the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frequency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domain.</a:t>
            </a:r>
            <a:endParaRPr sz="18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3.18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0" dirty="0"/>
              <a:t>Example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3753" y="1034034"/>
            <a:ext cx="853884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59"/>
              </a:spcBef>
            </a:pPr>
            <a:r>
              <a:rPr sz="2200" spc="-10" dirty="0">
                <a:latin typeface="Calibri"/>
                <a:cs typeface="Calibri"/>
              </a:rPr>
              <a:t>The frequency </a:t>
            </a:r>
            <a:r>
              <a:rPr sz="2200" spc="-5" dirty="0">
                <a:latin typeface="Calibri"/>
                <a:cs typeface="Calibri"/>
              </a:rPr>
              <a:t>domain is </a:t>
            </a:r>
            <a:r>
              <a:rPr sz="2200" spc="-10" dirty="0">
                <a:latin typeface="Calibri"/>
                <a:cs typeface="Calibri"/>
              </a:rPr>
              <a:t>more </a:t>
            </a:r>
            <a:r>
              <a:rPr sz="2200" spc="-5" dirty="0">
                <a:latin typeface="Calibri"/>
                <a:cs typeface="Calibri"/>
              </a:rPr>
              <a:t>compact and </a:t>
            </a:r>
            <a:r>
              <a:rPr sz="2200" spc="-10" dirty="0">
                <a:latin typeface="Calibri"/>
                <a:cs typeface="Calibri"/>
              </a:rPr>
              <a:t>useful </a:t>
            </a:r>
            <a:r>
              <a:rPr sz="2200" spc="-5" dirty="0">
                <a:latin typeface="Calibri"/>
                <a:cs typeface="Calibri"/>
              </a:rPr>
              <a:t>when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are </a:t>
            </a:r>
            <a:r>
              <a:rPr sz="2200" spc="-10" dirty="0">
                <a:latin typeface="Calibri"/>
                <a:cs typeface="Calibri"/>
              </a:rPr>
              <a:t>dealing </a:t>
            </a:r>
            <a:r>
              <a:rPr sz="2200" spc="-5" dirty="0">
                <a:latin typeface="Calibri"/>
                <a:cs typeface="Calibri"/>
              </a:rPr>
              <a:t> with </a:t>
            </a:r>
            <a:r>
              <a:rPr sz="2200" spc="-10" dirty="0">
                <a:latin typeface="Calibri"/>
                <a:cs typeface="Calibri"/>
              </a:rPr>
              <a:t>more </a:t>
            </a:r>
            <a:r>
              <a:rPr sz="2200" spc="-5" dirty="0">
                <a:latin typeface="Calibri"/>
                <a:cs typeface="Calibri"/>
              </a:rPr>
              <a:t>than one </a:t>
            </a:r>
            <a:r>
              <a:rPr sz="2200" spc="-10" dirty="0">
                <a:latin typeface="Calibri"/>
                <a:cs typeface="Calibri"/>
              </a:rPr>
              <a:t>sine </a:t>
            </a:r>
            <a:r>
              <a:rPr sz="2200" spc="-20" dirty="0">
                <a:latin typeface="Calibri"/>
                <a:cs typeface="Calibri"/>
              </a:rPr>
              <a:t>wave. </a:t>
            </a:r>
            <a:r>
              <a:rPr sz="2200" spc="-15" dirty="0">
                <a:latin typeface="Calibri"/>
                <a:cs typeface="Calibri"/>
              </a:rPr>
              <a:t>For example, </a:t>
            </a:r>
            <a:r>
              <a:rPr sz="2200" spc="-10" dirty="0">
                <a:latin typeface="Calibri"/>
                <a:cs typeface="Calibri"/>
              </a:rPr>
              <a:t>Figure </a:t>
            </a:r>
            <a:r>
              <a:rPr sz="2200" spc="-5" dirty="0">
                <a:latin typeface="Calibri"/>
                <a:cs typeface="Calibri"/>
              </a:rPr>
              <a:t>3.8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shows three sine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waves,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FF00"/>
                </a:solidFill>
                <a:latin typeface="Calibri"/>
                <a:cs typeface="Calibri"/>
              </a:rPr>
              <a:t>each</a:t>
            </a:r>
            <a:r>
              <a:rPr sz="22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FF00"/>
                </a:solidFill>
                <a:latin typeface="Calibri"/>
                <a:cs typeface="Calibri"/>
              </a:rPr>
              <a:t>with</a:t>
            </a:r>
            <a:r>
              <a:rPr sz="22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FF00"/>
                </a:solidFill>
                <a:latin typeface="Calibri"/>
                <a:cs typeface="Calibri"/>
              </a:rPr>
              <a:t>different</a:t>
            </a:r>
            <a:r>
              <a:rPr sz="2200" spc="-1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FF00"/>
                </a:solidFill>
                <a:latin typeface="Calibri"/>
                <a:cs typeface="Calibri"/>
              </a:rPr>
              <a:t>amplitude</a:t>
            </a:r>
            <a:r>
              <a:rPr sz="22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FF00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00FF00"/>
                </a:solidFill>
                <a:latin typeface="Calibri"/>
                <a:cs typeface="Calibri"/>
              </a:rPr>
              <a:t>frequency</a:t>
            </a:r>
            <a:r>
              <a:rPr sz="2200" spc="-25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All</a:t>
            </a:r>
            <a:r>
              <a:rPr sz="2200" spc="4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spc="4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represented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three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spikes</a:t>
            </a:r>
            <a:r>
              <a:rPr sz="2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frequency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domain</a:t>
            </a:r>
            <a:r>
              <a:rPr sz="2200" spc="-5" dirty="0"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31" y="2691383"/>
            <a:ext cx="8583168" cy="31377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72288"/>
            <a:ext cx="27800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spc="-5" dirty="0"/>
              <a:t>Background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220469"/>
            <a:ext cx="407479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806450" algn="l"/>
                <a:tab pos="1405255" algn="l"/>
                <a:tab pos="3423285" algn="l"/>
              </a:tabLst>
            </a:pPr>
            <a:r>
              <a:rPr sz="2800" spc="-254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t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ans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ed,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d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  </a:t>
            </a:r>
            <a:r>
              <a:rPr sz="2800" spc="-10" dirty="0">
                <a:latin typeface="Calibri"/>
                <a:cs typeface="Calibri"/>
              </a:rPr>
              <a:t>electromagnetic </a:t>
            </a:r>
            <a:r>
              <a:rPr sz="2800" spc="-5" dirty="0">
                <a:latin typeface="Calibri"/>
                <a:cs typeface="Calibri"/>
              </a:rPr>
              <a:t>signal.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83938" y="1220469"/>
            <a:ext cx="3915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5994" algn="l"/>
                <a:tab pos="1576070" algn="l"/>
                <a:tab pos="3601720" algn="l"/>
              </a:tabLst>
            </a:pPr>
            <a:r>
              <a:rPr sz="280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u</a:t>
            </a:r>
            <a:r>
              <a:rPr sz="2800" spc="-3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-35" dirty="0">
                <a:latin typeface="Calibri"/>
                <a:cs typeface="Calibri"/>
              </a:rPr>
              <a:t>s</a:t>
            </a:r>
            <a:r>
              <a:rPr sz="2800" spc="-70" dirty="0">
                <a:latin typeface="Calibri"/>
                <a:cs typeface="Calibri"/>
              </a:rPr>
              <a:t>f</a:t>
            </a:r>
            <a:r>
              <a:rPr sz="2800" spc="-10" dirty="0">
                <a:latin typeface="Calibri"/>
                <a:cs typeface="Calibri"/>
              </a:rPr>
              <a:t>orme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30" dirty="0">
                <a:latin typeface="Calibri"/>
                <a:cs typeface="Calibri"/>
              </a:rPr>
              <a:t>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162" y="9913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57515" y="6392092"/>
            <a:ext cx="40449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3.</a:t>
            </a:r>
            <a:fld id="{81D60167-4931-47E6-BA6A-407CBD079E47}" type="slidenum"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0" dirty="0"/>
              <a:t>Composite</a:t>
            </a:r>
            <a:r>
              <a:rPr spc="-70" dirty="0"/>
              <a:t> </a:t>
            </a:r>
            <a:r>
              <a:rPr dirty="0"/>
              <a:t>Signal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229614"/>
            <a:ext cx="8540750" cy="2696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635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single-frequency sine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wave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spc="-10" dirty="0">
                <a:latin typeface="Calibri"/>
                <a:cs typeface="Calibri"/>
              </a:rPr>
              <a:t>useful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communications;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solidFill>
                  <a:srgbClr val="00FF00"/>
                </a:solidFill>
                <a:latin typeface="Calibri"/>
                <a:cs typeface="Calibri"/>
              </a:rPr>
              <a:t>need </a:t>
            </a:r>
            <a:r>
              <a:rPr sz="2400" spc="-15" dirty="0">
                <a:solidFill>
                  <a:srgbClr val="00FF00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00FF00"/>
                </a:solidFill>
                <a:latin typeface="Calibri"/>
                <a:cs typeface="Calibri"/>
              </a:rPr>
              <a:t>send </a:t>
            </a:r>
            <a:r>
              <a:rPr sz="2400" dirty="0">
                <a:solidFill>
                  <a:srgbClr val="00FF00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00FF00"/>
                </a:solidFill>
                <a:latin typeface="Calibri"/>
                <a:cs typeface="Calibri"/>
              </a:rPr>
              <a:t>composite </a:t>
            </a:r>
            <a:r>
              <a:rPr sz="2400" spc="-5" dirty="0">
                <a:solidFill>
                  <a:srgbClr val="00FF00"/>
                </a:solidFill>
                <a:latin typeface="Calibri"/>
                <a:cs typeface="Calibri"/>
              </a:rPr>
              <a:t>signal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signal made of </a:t>
            </a:r>
            <a:r>
              <a:rPr sz="2400" spc="-15" dirty="0">
                <a:latin typeface="Calibri"/>
                <a:cs typeface="Calibri"/>
              </a:rPr>
              <a:t>many </a:t>
            </a:r>
            <a:r>
              <a:rPr sz="2400" spc="-5" dirty="0">
                <a:latin typeface="Calibri"/>
                <a:cs typeface="Calibri"/>
              </a:rPr>
              <a:t>simple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sine </a:t>
            </a:r>
            <a:r>
              <a:rPr sz="2400" spc="-15" dirty="0">
                <a:latin typeface="Calibri"/>
                <a:cs typeface="Calibri"/>
              </a:rPr>
              <a:t>waves.</a:t>
            </a:r>
            <a:endParaRPr sz="2400" dirty="0">
              <a:latin typeface="Calibri"/>
              <a:cs typeface="Calibri"/>
            </a:endParaRPr>
          </a:p>
          <a:p>
            <a:pPr marL="12700" algn="just">
              <a:lnSpc>
                <a:spcPts val="2415"/>
              </a:lnSpc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figure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shows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periodic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composite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frequency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.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endParaRPr sz="24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45"/>
              </a:spcBef>
            </a:pPr>
            <a:r>
              <a:rPr sz="2400" dirty="0">
                <a:latin typeface="Calibri"/>
                <a:cs typeface="Calibri"/>
              </a:rPr>
              <a:t>type </a:t>
            </a:r>
            <a:r>
              <a:rPr sz="2400" spc="-5" dirty="0">
                <a:latin typeface="Calibri"/>
                <a:cs typeface="Calibri"/>
              </a:rPr>
              <a:t>of signal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spc="-10" dirty="0">
                <a:latin typeface="Calibri"/>
                <a:cs typeface="Calibri"/>
              </a:rPr>
              <a:t>typical </a:t>
            </a:r>
            <a:r>
              <a:rPr sz="2400" spc="-5" dirty="0">
                <a:latin typeface="Calibri"/>
                <a:cs typeface="Calibri"/>
              </a:rPr>
              <a:t>of those </a:t>
            </a:r>
            <a:r>
              <a:rPr sz="2400" spc="-15" dirty="0">
                <a:latin typeface="Calibri"/>
                <a:cs typeface="Calibri"/>
              </a:rPr>
              <a:t>found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communications.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consider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three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alarm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systems</a:t>
            </a:r>
            <a:r>
              <a:rPr sz="2400" spc="-2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each with a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frequency.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this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give</a:t>
            </a:r>
            <a:r>
              <a:rPr sz="2400" spc="-5" dirty="0">
                <a:latin typeface="Calibri"/>
                <a:cs typeface="Calibri"/>
              </a:rPr>
              <a:t> us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good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understanding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how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FF00"/>
                </a:solidFill>
                <a:latin typeface="Calibri"/>
                <a:cs typeface="Calibri"/>
              </a:rPr>
              <a:t>decompose</a:t>
            </a:r>
            <a:r>
              <a:rPr sz="2400" spc="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alibri"/>
                <a:cs typeface="Calibri"/>
              </a:rPr>
              <a:t>signals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66" y="4218614"/>
            <a:ext cx="8200619" cy="172534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762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162" y="9913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65303"/>
            <a:ext cx="77660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spc="-5" dirty="0"/>
              <a:t>Decomposition</a:t>
            </a:r>
            <a:r>
              <a:rPr sz="2400" u="none" spc="-40" dirty="0"/>
              <a:t> </a:t>
            </a:r>
            <a:r>
              <a:rPr sz="2400" u="none" dirty="0"/>
              <a:t>of a </a:t>
            </a:r>
            <a:r>
              <a:rPr sz="2400" u="none" spc="-5" dirty="0"/>
              <a:t>composite</a:t>
            </a:r>
            <a:r>
              <a:rPr sz="2400" u="none" spc="-30" dirty="0"/>
              <a:t> </a:t>
            </a:r>
            <a:r>
              <a:rPr sz="2400" u="none" spc="-5" dirty="0"/>
              <a:t>periodic</a:t>
            </a:r>
            <a:r>
              <a:rPr sz="2400" u="none" spc="-25" dirty="0"/>
              <a:t> </a:t>
            </a:r>
            <a:r>
              <a:rPr sz="2400" u="none" dirty="0"/>
              <a:t>signal</a:t>
            </a:r>
            <a:r>
              <a:rPr sz="2400" u="none" spc="-10" dirty="0"/>
              <a:t> </a:t>
            </a:r>
            <a:r>
              <a:rPr sz="2400" u="none" dirty="0"/>
              <a:t>in</a:t>
            </a:r>
            <a:r>
              <a:rPr sz="2400" u="none" spc="-15" dirty="0"/>
              <a:t> </a:t>
            </a:r>
            <a:r>
              <a:rPr sz="2400" u="none" spc="-5" dirty="0"/>
              <a:t>the</a:t>
            </a:r>
            <a:r>
              <a:rPr sz="2400" u="none" dirty="0"/>
              <a:t> time and</a:t>
            </a:r>
            <a:endParaRPr sz="2400"/>
          </a:p>
          <a:p>
            <a:pPr marL="1788160">
              <a:lnSpc>
                <a:spcPct val="100000"/>
              </a:lnSpc>
              <a:spcBef>
                <a:spcPts val="5"/>
              </a:spcBef>
            </a:pPr>
            <a:r>
              <a:rPr sz="2400" u="none" spc="-10" dirty="0"/>
              <a:t>frequency</a:t>
            </a:r>
            <a:r>
              <a:rPr sz="2400" u="none" spc="-40" dirty="0"/>
              <a:t> </a:t>
            </a:r>
            <a:r>
              <a:rPr sz="2400" u="none" dirty="0"/>
              <a:t>domains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52400" y="6324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281683"/>
            <a:ext cx="7341108" cy="469004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>
                <a:solidFill>
                  <a:srgbClr val="000000"/>
                </a:solidFill>
              </a:rPr>
              <a:t>3.</a:t>
            </a:r>
            <a:fld id="{81D60167-4931-47E6-BA6A-407CBD079E47}" type="slidenum">
              <a:rPr spc="-5" dirty="0">
                <a:solidFill>
                  <a:srgbClr val="000000"/>
                </a:solidFill>
              </a:rPr>
              <a:t>21</a:t>
            </a:fld>
            <a:endParaRPr spc="-5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0" dirty="0"/>
              <a:t>Example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075131"/>
            <a:ext cx="8540115" cy="17087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90"/>
              </a:spcBef>
            </a:pPr>
            <a:r>
              <a:rPr sz="2400" spc="-10" dirty="0">
                <a:latin typeface="Calibri"/>
                <a:cs typeface="Calibri"/>
              </a:rPr>
              <a:t>Following figure </a:t>
            </a:r>
            <a:r>
              <a:rPr sz="2400" spc="-15" dirty="0">
                <a:latin typeface="Calibri"/>
                <a:cs typeface="Calibri"/>
              </a:rPr>
              <a:t>shows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nonperiodic </a:t>
            </a:r>
            <a:r>
              <a:rPr sz="2400" spc="-10" dirty="0">
                <a:latin typeface="Calibri"/>
                <a:cs typeface="Calibri"/>
              </a:rPr>
              <a:t>composite </a:t>
            </a:r>
            <a:r>
              <a:rPr sz="2400" spc="-5" dirty="0">
                <a:latin typeface="Calibri"/>
                <a:cs typeface="Calibri"/>
              </a:rPr>
              <a:t>signal. </a:t>
            </a:r>
            <a:r>
              <a:rPr sz="2400" spc="-10" dirty="0">
                <a:latin typeface="Calibri"/>
                <a:cs typeface="Calibri"/>
              </a:rPr>
              <a:t>It </a:t>
            </a:r>
            <a:r>
              <a:rPr sz="2400" spc="-15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the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created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microphone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telephone set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 a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spc="-10" dirty="0">
                <a:latin typeface="Calibri"/>
                <a:cs typeface="Calibri"/>
              </a:rPr>
              <a:t>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pronounced.</a:t>
            </a:r>
            <a:r>
              <a:rPr sz="2400" spc="-5" dirty="0">
                <a:latin typeface="Calibri"/>
                <a:cs typeface="Calibri"/>
              </a:rPr>
              <a:t> In</a:t>
            </a:r>
            <a:r>
              <a:rPr sz="2400" dirty="0">
                <a:latin typeface="Calibri"/>
                <a:cs typeface="Calibri"/>
              </a:rPr>
              <a:t> this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case,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FF00"/>
                </a:solidFill>
                <a:latin typeface="Calibri"/>
                <a:cs typeface="Calibri"/>
              </a:rPr>
              <a:t>composite</a:t>
            </a:r>
            <a:r>
              <a:rPr sz="2400" spc="-5" dirty="0">
                <a:solidFill>
                  <a:srgbClr val="00FF00"/>
                </a:solidFill>
                <a:latin typeface="Calibri"/>
                <a:cs typeface="Calibri"/>
              </a:rPr>
              <a:t> signal</a:t>
            </a:r>
            <a:r>
              <a:rPr sz="24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FF00"/>
                </a:solidFill>
                <a:latin typeface="Calibri"/>
                <a:cs typeface="Calibri"/>
              </a:rPr>
              <a:t>cannot</a:t>
            </a:r>
            <a:r>
              <a:rPr sz="2400" spc="-5" dirty="0">
                <a:solidFill>
                  <a:srgbClr val="00FF00"/>
                </a:solidFill>
                <a:latin typeface="Calibri"/>
                <a:cs typeface="Calibri"/>
              </a:rPr>
              <a:t> be </a:t>
            </a:r>
            <a:r>
              <a:rPr sz="2400" spc="-53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alibri"/>
                <a:cs typeface="Calibri"/>
              </a:rPr>
              <a:t>periodic</a:t>
            </a:r>
            <a:r>
              <a:rPr sz="2400" spc="-5" dirty="0">
                <a:latin typeface="Calibri"/>
                <a:cs typeface="Calibri"/>
              </a:rPr>
              <a:t>, because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implies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we are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repeating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same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word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words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exactly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same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tone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3124200"/>
            <a:ext cx="8346948" cy="260758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z="4400" b="1" u="heavy" spc="240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Bandwidth	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891" y="1099820"/>
            <a:ext cx="827087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bandwidth</a:t>
            </a:r>
            <a:r>
              <a:rPr sz="2400" spc="-5" dirty="0">
                <a:latin typeface="Calibri"/>
                <a:cs typeface="Calibri"/>
              </a:rPr>
              <a:t> 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composite </a:t>
            </a:r>
            <a:r>
              <a:rPr sz="2400" spc="-5" dirty="0">
                <a:latin typeface="Calibri"/>
                <a:cs typeface="Calibri"/>
              </a:rPr>
              <a:t>signal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spc="-15" dirty="0">
                <a:solidFill>
                  <a:srgbClr val="00FF00"/>
                </a:solidFill>
                <a:latin typeface="Calibri"/>
                <a:cs typeface="Calibri"/>
              </a:rPr>
              <a:t>difference </a:t>
            </a:r>
            <a:r>
              <a:rPr sz="2400" spc="-5" dirty="0">
                <a:solidFill>
                  <a:srgbClr val="00FF00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00FF00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FF00"/>
                </a:solidFill>
                <a:latin typeface="Calibri"/>
                <a:cs typeface="Calibri"/>
              </a:rPr>
              <a:t>highest</a:t>
            </a:r>
            <a:r>
              <a:rPr sz="2400" spc="-1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FF00"/>
                </a:solidFill>
                <a:latin typeface="Calibri"/>
                <a:cs typeface="Calibri"/>
              </a:rPr>
              <a:t>and the </a:t>
            </a:r>
            <a:r>
              <a:rPr sz="2400" spc="-15" dirty="0">
                <a:solidFill>
                  <a:srgbClr val="00FF00"/>
                </a:solidFill>
                <a:latin typeface="Calibri"/>
                <a:cs typeface="Calibri"/>
              </a:rPr>
              <a:t>lowest</a:t>
            </a:r>
            <a:r>
              <a:rPr sz="2400" spc="-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alibri"/>
                <a:cs typeface="Calibri"/>
              </a:rPr>
              <a:t>frequencies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contained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0427" y="2057400"/>
            <a:ext cx="5334000" cy="405416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0" dirty="0"/>
              <a:t>Example</a:t>
            </a:r>
            <a:r>
              <a:rPr spc="-40" dirty="0"/>
              <a:t> </a:t>
            </a:r>
            <a:r>
              <a:rPr dirty="0"/>
              <a:t>(1)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400936"/>
            <a:ext cx="1934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69414" algn="l"/>
              </a:tabLst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equ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nci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10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891" y="1071498"/>
            <a:ext cx="854075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126615" marR="5080" indent="-2114550">
              <a:lnSpc>
                <a:spcPts val="2590"/>
              </a:lnSpc>
              <a:spcBef>
                <a:spcPts val="425"/>
              </a:spcBef>
              <a:tabLst>
                <a:tab pos="376555" algn="l"/>
                <a:tab pos="718185" algn="l"/>
                <a:tab pos="1922145" algn="l"/>
                <a:tab pos="2824480" algn="l"/>
                <a:tab pos="2868295" algn="l"/>
                <a:tab pos="3207385" algn="l"/>
                <a:tab pos="3609340" algn="l"/>
                <a:tab pos="4351655" algn="l"/>
                <a:tab pos="4996180" algn="l"/>
                <a:tab pos="5092700" algn="l"/>
                <a:tab pos="5678170" algn="l"/>
                <a:tab pos="5763260" algn="l"/>
                <a:tab pos="6323965" algn="l"/>
                <a:tab pos="6427470" algn="l"/>
                <a:tab pos="7019290" algn="l"/>
                <a:tab pos="7845425" algn="l"/>
                <a:tab pos="7976234" algn="l"/>
                <a:tab pos="8237220" algn="l"/>
              </a:tabLst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	a	</a:t>
            </a:r>
            <a:r>
              <a:rPr sz="2400" spc="-5" dirty="0">
                <a:latin typeface="Calibri"/>
                <a:cs typeface="Calibri"/>
              </a:rPr>
              <a:t>pe</a:t>
            </a:r>
            <a:r>
              <a:rPr sz="2400" dirty="0">
                <a:latin typeface="Calibri"/>
                <a:cs typeface="Calibri"/>
              </a:rPr>
              <a:t>riodic	</a:t>
            </a:r>
            <a:r>
              <a:rPr sz="2400" spc="-5" dirty="0">
                <a:latin typeface="Calibri"/>
                <a:cs typeface="Calibri"/>
              </a:rPr>
              <a:t>signa</a:t>
            </a:r>
            <a:r>
              <a:rPr sz="2400" dirty="0">
                <a:latin typeface="Calibri"/>
                <a:cs typeface="Calibri"/>
              </a:rPr>
              <a:t>l	is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d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sin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es		with  </a:t>
            </a:r>
            <a:r>
              <a:rPr sz="2400" spc="-5" dirty="0">
                <a:latin typeface="Calibri"/>
                <a:cs typeface="Calibri"/>
              </a:rPr>
              <a:t>100</a:t>
            </a:r>
            <a:r>
              <a:rPr sz="2400" dirty="0">
                <a:latin typeface="Calibri"/>
                <a:cs typeface="Calibri"/>
              </a:rPr>
              <a:t>,		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500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,		and		</a:t>
            </a:r>
            <a:r>
              <a:rPr sz="2400" spc="-20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00		</a:t>
            </a:r>
            <a:r>
              <a:rPr sz="2400" spc="-5" dirty="0">
                <a:latin typeface="Calibri"/>
                <a:cs typeface="Calibri"/>
              </a:rPr>
              <a:t>Hz</a:t>
            </a:r>
            <a:r>
              <a:rPr sz="2400" dirty="0">
                <a:latin typeface="Calibri"/>
                <a:cs typeface="Calibri"/>
              </a:rPr>
              <a:t>,	w</a:t>
            </a:r>
            <a:r>
              <a:rPr sz="2400" spc="-15" dirty="0">
                <a:latin typeface="Calibri"/>
                <a:cs typeface="Calibri"/>
              </a:rPr>
              <a:t>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	is	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0800" marR="43180">
              <a:lnSpc>
                <a:spcPts val="2590"/>
              </a:lnSpc>
              <a:spcBef>
                <a:spcPts val="425"/>
              </a:spcBef>
            </a:pPr>
            <a:r>
              <a:rPr spc="-5" dirty="0"/>
              <a:t>bandwidth?</a:t>
            </a:r>
            <a:r>
              <a:rPr spc="445" dirty="0"/>
              <a:t> </a:t>
            </a:r>
            <a:r>
              <a:rPr spc="-20" dirty="0"/>
              <a:t>Draw</a:t>
            </a:r>
            <a:r>
              <a:rPr spc="440" dirty="0"/>
              <a:t> </a:t>
            </a:r>
            <a:r>
              <a:rPr dirty="0"/>
              <a:t>the</a:t>
            </a:r>
            <a:r>
              <a:rPr spc="434" dirty="0"/>
              <a:t> </a:t>
            </a:r>
            <a:r>
              <a:rPr spc="-5" dirty="0"/>
              <a:t>spectrum,</a:t>
            </a:r>
            <a:r>
              <a:rPr spc="450" dirty="0"/>
              <a:t> </a:t>
            </a:r>
            <a:r>
              <a:rPr spc="-5" dirty="0"/>
              <a:t>assuming</a:t>
            </a:r>
            <a:r>
              <a:rPr spc="434" dirty="0"/>
              <a:t> </a:t>
            </a:r>
            <a:r>
              <a:rPr dirty="0"/>
              <a:t>all</a:t>
            </a:r>
            <a:r>
              <a:rPr spc="440" dirty="0"/>
              <a:t> </a:t>
            </a:r>
            <a:r>
              <a:rPr spc="-10" dirty="0"/>
              <a:t>components</a:t>
            </a:r>
            <a:r>
              <a:rPr spc="434" dirty="0"/>
              <a:t> </a:t>
            </a:r>
            <a:r>
              <a:rPr spc="-20" dirty="0"/>
              <a:t>have</a:t>
            </a:r>
            <a:r>
              <a:rPr spc="445" dirty="0"/>
              <a:t> </a:t>
            </a:r>
            <a:r>
              <a:rPr dirty="0"/>
              <a:t>a </a:t>
            </a:r>
            <a:r>
              <a:rPr spc="-530" dirty="0"/>
              <a:t> </a:t>
            </a:r>
            <a:r>
              <a:rPr spc="-10" dirty="0"/>
              <a:t>maximum</a:t>
            </a:r>
            <a:r>
              <a:rPr spc="-35" dirty="0"/>
              <a:t> </a:t>
            </a:r>
            <a:r>
              <a:rPr dirty="0"/>
              <a:t>amplitude</a:t>
            </a:r>
            <a:r>
              <a:rPr spc="-5" dirty="0"/>
              <a:t> of</a:t>
            </a:r>
            <a:r>
              <a:rPr spc="5" dirty="0"/>
              <a:t> </a:t>
            </a:r>
            <a:r>
              <a:rPr spc="-5" dirty="0"/>
              <a:t>10</a:t>
            </a:r>
            <a:r>
              <a:rPr spc="-10" dirty="0"/>
              <a:t> </a:t>
            </a:r>
            <a:r>
              <a:rPr spc="-125" dirty="0"/>
              <a:t>V.</a:t>
            </a:r>
          </a:p>
          <a:p>
            <a:pPr marL="50800">
              <a:lnSpc>
                <a:spcPts val="2415"/>
              </a:lnSpc>
            </a:pPr>
            <a:r>
              <a:rPr b="1" spc="-5" dirty="0">
                <a:solidFill>
                  <a:srgbClr val="3366FF"/>
                </a:solidFill>
                <a:latin typeface="Calibri"/>
                <a:cs typeface="Calibri"/>
              </a:rPr>
              <a:t>Solution</a:t>
            </a:r>
          </a:p>
          <a:p>
            <a:pPr marL="50800" marR="45085">
              <a:lnSpc>
                <a:spcPts val="2590"/>
              </a:lnSpc>
              <a:spcBef>
                <a:spcPts val="185"/>
              </a:spcBef>
            </a:pPr>
            <a:r>
              <a:rPr spc="-5" dirty="0"/>
              <a:t>Let</a:t>
            </a:r>
            <a:r>
              <a:rPr spc="285" dirty="0"/>
              <a:t> </a:t>
            </a:r>
            <a:r>
              <a:rPr b="1" spc="-5" dirty="0">
                <a:solidFill>
                  <a:srgbClr val="3366FF"/>
                </a:solidFill>
                <a:latin typeface="Calibri"/>
                <a:cs typeface="Calibri"/>
              </a:rPr>
              <a:t>f</a:t>
            </a:r>
            <a:r>
              <a:rPr sz="2400" b="1" spc="-7" baseline="-20833" dirty="0">
                <a:solidFill>
                  <a:srgbClr val="3366FF"/>
                </a:solidFill>
                <a:latin typeface="Calibri"/>
                <a:cs typeface="Calibri"/>
              </a:rPr>
              <a:t>h</a:t>
            </a:r>
            <a:r>
              <a:rPr sz="2400" b="1" spc="187" baseline="-20833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400" spc="-5" dirty="0"/>
              <a:t>be</a:t>
            </a:r>
            <a:r>
              <a:rPr sz="2400" spc="295" dirty="0"/>
              <a:t> </a:t>
            </a:r>
            <a:r>
              <a:rPr sz="2400" dirty="0"/>
              <a:t>the</a:t>
            </a:r>
            <a:r>
              <a:rPr sz="2400" spc="290" dirty="0"/>
              <a:t> </a:t>
            </a:r>
            <a:r>
              <a:rPr sz="2400" spc="-10" dirty="0"/>
              <a:t>highest</a:t>
            </a:r>
            <a:r>
              <a:rPr sz="2400" spc="290" dirty="0"/>
              <a:t> </a:t>
            </a:r>
            <a:r>
              <a:rPr sz="2400" spc="-25" dirty="0"/>
              <a:t>frequency,</a:t>
            </a:r>
            <a:r>
              <a:rPr sz="2400" spc="290" dirty="0"/>
              <a:t> </a:t>
            </a: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f</a:t>
            </a:r>
            <a:r>
              <a:rPr sz="2400" b="1" spc="-7" baseline="-20833" dirty="0">
                <a:solidFill>
                  <a:srgbClr val="3366FF"/>
                </a:solidFill>
                <a:latin typeface="Calibri"/>
                <a:cs typeface="Calibri"/>
              </a:rPr>
              <a:t>l</a:t>
            </a:r>
            <a:r>
              <a:rPr sz="2400" b="1" spc="157" baseline="-20833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400" dirty="0"/>
              <a:t>the</a:t>
            </a:r>
            <a:r>
              <a:rPr sz="2400" spc="290" dirty="0"/>
              <a:t> </a:t>
            </a:r>
            <a:r>
              <a:rPr sz="2400" spc="-10" dirty="0"/>
              <a:t>lowest</a:t>
            </a:r>
            <a:r>
              <a:rPr sz="2400" spc="280" dirty="0"/>
              <a:t> </a:t>
            </a:r>
            <a:r>
              <a:rPr sz="2400" spc="-25" dirty="0"/>
              <a:t>frequency,</a:t>
            </a:r>
            <a:r>
              <a:rPr sz="2400" spc="290" dirty="0"/>
              <a:t> </a:t>
            </a:r>
            <a:r>
              <a:rPr sz="2400" spc="-5" dirty="0"/>
              <a:t>and</a:t>
            </a:r>
            <a:r>
              <a:rPr sz="2400" spc="285" dirty="0"/>
              <a:t> </a:t>
            </a:r>
            <a:r>
              <a:rPr sz="2400" b="1" dirty="0">
                <a:solidFill>
                  <a:srgbClr val="3366FF"/>
                </a:solidFill>
                <a:latin typeface="Calibri"/>
                <a:cs typeface="Calibri"/>
              </a:rPr>
              <a:t>B</a:t>
            </a:r>
            <a:r>
              <a:rPr sz="2400" b="1" spc="28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400" dirty="0"/>
              <a:t>the </a:t>
            </a:r>
            <a:r>
              <a:rPr sz="2400" spc="-530" dirty="0"/>
              <a:t> </a:t>
            </a:r>
            <a:r>
              <a:rPr sz="2400" spc="-5" dirty="0"/>
              <a:t>bandwidth.</a:t>
            </a:r>
            <a:r>
              <a:rPr sz="2400" spc="-15" dirty="0"/>
              <a:t> </a:t>
            </a:r>
            <a:r>
              <a:rPr sz="2400" spc="-5" dirty="0"/>
              <a:t>Then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50"/>
          </a:p>
          <a:p>
            <a:pPr marL="50800" marR="42545">
              <a:lnSpc>
                <a:spcPts val="2530"/>
              </a:lnSpc>
            </a:pPr>
            <a:r>
              <a:rPr b="1" i="1" spc="-5" dirty="0">
                <a:latin typeface="Times New Roman"/>
                <a:cs typeface="Times New Roman"/>
              </a:rPr>
              <a:t>The</a:t>
            </a:r>
            <a:r>
              <a:rPr b="1" i="1" spc="245" dirty="0">
                <a:latin typeface="Times New Roman"/>
                <a:cs typeface="Times New Roman"/>
              </a:rPr>
              <a:t> </a:t>
            </a:r>
            <a:r>
              <a:rPr b="1" i="1" spc="-5" dirty="0">
                <a:latin typeface="Times New Roman"/>
                <a:cs typeface="Times New Roman"/>
              </a:rPr>
              <a:t>spectrum</a:t>
            </a:r>
            <a:r>
              <a:rPr b="1" i="1" spc="260" dirty="0">
                <a:latin typeface="Times New Roman"/>
                <a:cs typeface="Times New Roman"/>
              </a:rPr>
              <a:t> </a:t>
            </a:r>
            <a:r>
              <a:rPr b="1" i="1" spc="-5" dirty="0">
                <a:latin typeface="Times New Roman"/>
                <a:cs typeface="Times New Roman"/>
              </a:rPr>
              <a:t>has</a:t>
            </a:r>
            <a:r>
              <a:rPr b="1" i="1" spc="250" dirty="0">
                <a:latin typeface="Times New Roman"/>
                <a:cs typeface="Times New Roman"/>
              </a:rPr>
              <a:t> </a:t>
            </a:r>
            <a:r>
              <a:rPr b="1" i="1" spc="-5" dirty="0">
                <a:latin typeface="Times New Roman"/>
                <a:cs typeface="Times New Roman"/>
              </a:rPr>
              <a:t>only</a:t>
            </a:r>
            <a:r>
              <a:rPr b="1" i="1" spc="24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five</a:t>
            </a:r>
            <a:r>
              <a:rPr b="1" i="1" spc="254" dirty="0">
                <a:latin typeface="Times New Roman"/>
                <a:cs typeface="Times New Roman"/>
              </a:rPr>
              <a:t> </a:t>
            </a:r>
            <a:r>
              <a:rPr b="1" i="1" spc="-5" dirty="0">
                <a:latin typeface="Times New Roman"/>
                <a:cs typeface="Times New Roman"/>
              </a:rPr>
              <a:t>spikes,</a:t>
            </a:r>
            <a:r>
              <a:rPr b="1" i="1" spc="24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at</a:t>
            </a:r>
            <a:r>
              <a:rPr b="1" i="1" spc="254" dirty="0">
                <a:latin typeface="Times New Roman"/>
                <a:cs typeface="Times New Roman"/>
              </a:rPr>
              <a:t> </a:t>
            </a:r>
            <a:r>
              <a:rPr b="1" i="1" spc="-5" dirty="0">
                <a:latin typeface="Times New Roman"/>
                <a:cs typeface="Times New Roman"/>
              </a:rPr>
              <a:t>100,</a:t>
            </a:r>
            <a:r>
              <a:rPr b="1" i="1" spc="25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300,</a:t>
            </a:r>
            <a:r>
              <a:rPr b="1" i="1" spc="24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500,</a:t>
            </a:r>
            <a:r>
              <a:rPr b="1" i="1" spc="25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700,</a:t>
            </a:r>
            <a:r>
              <a:rPr b="1" i="1" spc="250" dirty="0">
                <a:latin typeface="Times New Roman"/>
                <a:cs typeface="Times New Roman"/>
              </a:rPr>
              <a:t> </a:t>
            </a:r>
            <a:r>
              <a:rPr b="1" i="1" spc="-10" dirty="0">
                <a:latin typeface="Times New Roman"/>
                <a:cs typeface="Times New Roman"/>
              </a:rPr>
              <a:t>and</a:t>
            </a:r>
            <a:r>
              <a:rPr b="1" i="1" spc="245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900 </a:t>
            </a:r>
            <a:r>
              <a:rPr b="1" i="1" spc="-585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Hz</a:t>
            </a:r>
          </a:p>
        </p:txBody>
      </p:sp>
      <p:sp>
        <p:nvSpPr>
          <p:cNvPr id="6" name="object 6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381250" y="3464814"/>
            <a:ext cx="3957954" cy="573405"/>
            <a:chOff x="2381250" y="3464814"/>
            <a:chExt cx="3957954" cy="57340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400" y="3521964"/>
              <a:ext cx="3834530" cy="4585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09825" y="3493389"/>
              <a:ext cx="3900804" cy="516255"/>
            </a:xfrm>
            <a:custGeom>
              <a:avLst/>
              <a:gdLst/>
              <a:ahLst/>
              <a:cxnLst/>
              <a:rect l="l" t="t" r="r" b="b"/>
              <a:pathLst>
                <a:path w="3900804" h="516254">
                  <a:moveTo>
                    <a:pt x="0" y="515874"/>
                  </a:moveTo>
                  <a:lnTo>
                    <a:pt x="3900678" y="515874"/>
                  </a:lnTo>
                  <a:lnTo>
                    <a:pt x="3900678" y="0"/>
                  </a:lnTo>
                  <a:lnTo>
                    <a:pt x="0" y="0"/>
                  </a:lnTo>
                  <a:lnTo>
                    <a:pt x="0" y="515874"/>
                  </a:lnTo>
                  <a:close/>
                </a:path>
              </a:pathLst>
            </a:custGeom>
            <a:ln w="5715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1830" y="4790364"/>
            <a:ext cx="4522614" cy="111416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0" dirty="0"/>
              <a:t>Example</a:t>
            </a:r>
            <a:r>
              <a:rPr spc="-40" dirty="0"/>
              <a:t> </a:t>
            </a:r>
            <a:r>
              <a:rPr dirty="0"/>
              <a:t>(2)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1518" y="1075131"/>
            <a:ext cx="8591550" cy="33566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8100" marR="30480" algn="just">
              <a:lnSpc>
                <a:spcPts val="2590"/>
              </a:lnSpc>
              <a:spcBef>
                <a:spcPts val="43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periodic signal has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bandwidth of 20 Hz. The </a:t>
            </a:r>
            <a:r>
              <a:rPr sz="2400" spc="-10" dirty="0">
                <a:latin typeface="Calibri"/>
                <a:cs typeface="Calibri"/>
              </a:rPr>
              <a:t>highest </a:t>
            </a:r>
            <a:r>
              <a:rPr sz="2400" spc="-5" dirty="0">
                <a:latin typeface="Calibri"/>
                <a:cs typeface="Calibri"/>
              </a:rPr>
              <a:t>frequency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60</a:t>
            </a:r>
            <a:r>
              <a:rPr sz="2400" dirty="0">
                <a:latin typeface="Calibri"/>
                <a:cs typeface="Calibri"/>
              </a:rPr>
              <a:t> Hz.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What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lowest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frequency?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Draw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spectrum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contains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frequencies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amplitude.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ts val="2415"/>
              </a:lnSpc>
            </a:pP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ts val="2595"/>
              </a:lnSpc>
            </a:pPr>
            <a:r>
              <a:rPr sz="2400" spc="-10" dirty="0">
                <a:latin typeface="Calibri"/>
                <a:cs typeface="Calibri"/>
              </a:rPr>
              <a:t>Let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f</a:t>
            </a:r>
            <a:r>
              <a:rPr sz="2400" b="1" spc="-7" baseline="-20833" dirty="0">
                <a:solidFill>
                  <a:srgbClr val="3366FF"/>
                </a:solidFill>
                <a:latin typeface="Calibri"/>
                <a:cs typeface="Calibri"/>
              </a:rPr>
              <a:t>h</a:t>
            </a:r>
            <a:r>
              <a:rPr sz="2400" b="1" spc="712" baseline="-20833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highest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frequency,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f</a:t>
            </a:r>
            <a:r>
              <a:rPr sz="2400" b="1" spc="-7" baseline="-20833" dirty="0">
                <a:solidFill>
                  <a:srgbClr val="3366FF"/>
                </a:solidFill>
                <a:latin typeface="Calibri"/>
                <a:cs typeface="Calibri"/>
              </a:rPr>
              <a:t>l</a:t>
            </a:r>
            <a:r>
              <a:rPr sz="2400" b="1" spc="682" baseline="-20833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lowest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frequency,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366FF"/>
                </a:solidFill>
                <a:latin typeface="Calibri"/>
                <a:cs typeface="Calibri"/>
              </a:rPr>
              <a:t>B</a:t>
            </a:r>
            <a:r>
              <a:rPr sz="2400" b="1" spc="280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ts val="2735"/>
              </a:lnSpc>
            </a:pPr>
            <a:r>
              <a:rPr sz="2400" spc="-5" dirty="0">
                <a:latin typeface="Calibri"/>
                <a:cs typeface="Calibri"/>
              </a:rPr>
              <a:t>bandwidth.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38100">
              <a:lnSpc>
                <a:spcPts val="2705"/>
              </a:lnSpc>
              <a:spcBef>
                <a:spcPts val="2035"/>
              </a:spcBef>
            </a:pPr>
            <a:r>
              <a:rPr sz="2400" b="1" i="1" spc="-5" dirty="0">
                <a:latin typeface="Times New Roman"/>
                <a:cs typeface="Times New Roman"/>
              </a:rPr>
              <a:t>The</a:t>
            </a:r>
            <a:r>
              <a:rPr sz="2400" b="1" i="1" spc="30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spectrum</a:t>
            </a:r>
            <a:r>
              <a:rPr sz="2400" b="1" i="1" spc="31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contains</a:t>
            </a:r>
            <a:r>
              <a:rPr sz="2400" b="1" i="1" spc="30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all</a:t>
            </a:r>
            <a:r>
              <a:rPr sz="2400" b="1" i="1" spc="31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integer</a:t>
            </a:r>
            <a:r>
              <a:rPr sz="2400" b="1" i="1" spc="31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frequencies.</a:t>
            </a:r>
            <a:r>
              <a:rPr sz="2400" b="1" i="1" spc="305" dirty="0">
                <a:latin typeface="Times New Roman"/>
                <a:cs typeface="Times New Roman"/>
              </a:rPr>
              <a:t> </a:t>
            </a:r>
            <a:r>
              <a:rPr sz="2400" b="1" i="1" spc="-90" dirty="0">
                <a:latin typeface="Times New Roman"/>
                <a:cs typeface="Times New Roman"/>
              </a:rPr>
              <a:t>We</a:t>
            </a:r>
            <a:r>
              <a:rPr sz="2400" b="1" i="1" spc="31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show</a:t>
            </a:r>
            <a:r>
              <a:rPr sz="2400" b="1" i="1" spc="29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this</a:t>
            </a:r>
            <a:r>
              <a:rPr sz="2400" b="1" i="1" spc="31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by</a:t>
            </a:r>
            <a:r>
              <a:rPr sz="2400" b="1" i="1" spc="29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ts val="2705"/>
              </a:lnSpc>
            </a:pPr>
            <a:r>
              <a:rPr sz="2400" b="1" i="1" dirty="0">
                <a:latin typeface="Times New Roman"/>
                <a:cs typeface="Times New Roman"/>
              </a:rPr>
              <a:t>series</a:t>
            </a:r>
            <a:r>
              <a:rPr sz="2400" b="1" i="1" spc="-3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of</a:t>
            </a:r>
            <a:r>
              <a:rPr sz="2400" b="1" i="1" spc="-3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spikes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562861" y="3140201"/>
            <a:ext cx="6621780" cy="536575"/>
            <a:chOff x="1562861" y="3140201"/>
            <a:chExt cx="6621780" cy="536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0011" y="3206150"/>
              <a:ext cx="6480347" cy="4133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91436" y="3168776"/>
              <a:ext cx="6564630" cy="479425"/>
            </a:xfrm>
            <a:custGeom>
              <a:avLst/>
              <a:gdLst/>
              <a:ahLst/>
              <a:cxnLst/>
              <a:rect l="l" t="t" r="r" b="b"/>
              <a:pathLst>
                <a:path w="6564630" h="479425">
                  <a:moveTo>
                    <a:pt x="0" y="479298"/>
                  </a:moveTo>
                  <a:lnTo>
                    <a:pt x="6564630" y="479298"/>
                  </a:lnTo>
                  <a:lnTo>
                    <a:pt x="6564630" y="0"/>
                  </a:lnTo>
                  <a:lnTo>
                    <a:pt x="0" y="0"/>
                  </a:lnTo>
                  <a:lnTo>
                    <a:pt x="0" y="479298"/>
                  </a:lnTo>
                  <a:close/>
                </a:path>
              </a:pathLst>
            </a:custGeom>
            <a:ln w="5715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" y="4700015"/>
            <a:ext cx="8028676" cy="12862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0" dirty="0"/>
              <a:t>Example</a:t>
            </a:r>
            <a:r>
              <a:rPr spc="-40" dirty="0"/>
              <a:t> </a:t>
            </a:r>
            <a:r>
              <a:rPr dirty="0"/>
              <a:t>(3)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229614"/>
            <a:ext cx="8540750" cy="2696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nonperiodic </a:t>
            </a:r>
            <a:r>
              <a:rPr sz="2400" spc="-10" dirty="0">
                <a:latin typeface="Calibri"/>
                <a:cs typeface="Calibri"/>
              </a:rPr>
              <a:t>composite </a:t>
            </a:r>
            <a:r>
              <a:rPr sz="2400" spc="-5" dirty="0">
                <a:latin typeface="Calibri"/>
                <a:cs typeface="Calibri"/>
              </a:rPr>
              <a:t>signal has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bandwidth of 200 </a:t>
            </a:r>
            <a:r>
              <a:rPr sz="2400" dirty="0">
                <a:latin typeface="Calibri"/>
                <a:cs typeface="Calibri"/>
              </a:rPr>
              <a:t>kHz, with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middle </a:t>
            </a:r>
            <a:r>
              <a:rPr sz="2400" spc="-5" dirty="0">
                <a:latin typeface="Calibri"/>
                <a:cs typeface="Calibri"/>
              </a:rPr>
              <a:t>frequency of </a:t>
            </a:r>
            <a:r>
              <a:rPr sz="2400" spc="-10" dirty="0">
                <a:latin typeface="Calibri"/>
                <a:cs typeface="Calibri"/>
              </a:rPr>
              <a:t>140 </a:t>
            </a:r>
            <a:r>
              <a:rPr sz="2400" dirty="0">
                <a:latin typeface="Calibri"/>
                <a:cs typeface="Calibri"/>
              </a:rPr>
              <a:t>kHz and </a:t>
            </a:r>
            <a:r>
              <a:rPr sz="2400" spc="-5" dirty="0">
                <a:latin typeface="Calibri"/>
                <a:cs typeface="Calibri"/>
              </a:rPr>
              <a:t>peak amplitude of 20 </a:t>
            </a:r>
            <a:r>
              <a:rPr sz="2400" spc="-125" dirty="0">
                <a:latin typeface="Calibri"/>
                <a:cs typeface="Calibri"/>
              </a:rPr>
              <a:t>V.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extreme </a:t>
            </a:r>
            <a:r>
              <a:rPr sz="2400" spc="-5" dirty="0">
                <a:latin typeface="Calibri"/>
                <a:cs typeface="Calibri"/>
              </a:rPr>
              <a:t>frequencies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an amplitude </a:t>
            </a:r>
            <a:r>
              <a:rPr sz="2400" spc="-5" dirty="0">
                <a:latin typeface="Calibri"/>
                <a:cs typeface="Calibri"/>
              </a:rPr>
              <a:t>of 0. </a:t>
            </a:r>
            <a:r>
              <a:rPr sz="2400" spc="-20" dirty="0">
                <a:latin typeface="Calibri"/>
                <a:cs typeface="Calibri"/>
              </a:rPr>
              <a:t>Draw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frequency </a:t>
            </a:r>
            <a:r>
              <a:rPr sz="2400" spc="-5" dirty="0">
                <a:latin typeface="Calibri"/>
                <a:cs typeface="Calibri"/>
              </a:rPr>
              <a:t> domain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  <a:spcBef>
                <a:spcPts val="5"/>
              </a:spcBef>
            </a:pP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80"/>
              </a:spcBef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lowest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frequency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must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40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kHz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highest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240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kHz.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Figure </a:t>
            </a:r>
            <a:r>
              <a:rPr sz="2400" spc="-5" dirty="0">
                <a:latin typeface="Calibri"/>
                <a:cs typeface="Calibri"/>
              </a:rPr>
              <a:t>3.15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shows</a:t>
            </a:r>
            <a:r>
              <a:rPr sz="2400" dirty="0">
                <a:latin typeface="Calibri"/>
                <a:cs typeface="Calibri"/>
              </a:rPr>
              <a:t> the </a:t>
            </a:r>
            <a:r>
              <a:rPr sz="2400" spc="-5" dirty="0">
                <a:latin typeface="Calibri"/>
                <a:cs typeface="Calibri"/>
              </a:rPr>
              <a:t>frequency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domain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bandwidth.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475" y="3921252"/>
            <a:ext cx="8136635" cy="22189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Digital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Signal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0395" y="1162811"/>
            <a:ext cx="8914765" cy="1994535"/>
            <a:chOff x="120395" y="1162811"/>
            <a:chExt cx="8914765" cy="1994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024" y="1353762"/>
              <a:ext cx="214628" cy="2182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5" y="1162811"/>
              <a:ext cx="1431798" cy="6774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2476" y="1162811"/>
              <a:ext cx="662177" cy="6774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0135" y="1162811"/>
              <a:ext cx="1088898" cy="6774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4516" y="1162811"/>
              <a:ext cx="1913382" cy="6774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3380" y="1162811"/>
              <a:ext cx="700277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9140" y="1162811"/>
              <a:ext cx="709422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4043" y="1162811"/>
              <a:ext cx="1229105" cy="6774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8631" y="1162811"/>
              <a:ext cx="1187958" cy="6774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2072" y="1162811"/>
              <a:ext cx="1863089" cy="6774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0643" y="1162811"/>
              <a:ext cx="834390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95" y="1491995"/>
              <a:ext cx="898397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855" y="1491995"/>
              <a:ext cx="715518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2435" y="1491995"/>
              <a:ext cx="1911858" cy="6774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8356" y="1491995"/>
              <a:ext cx="700278" cy="6774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82695" y="1491995"/>
              <a:ext cx="549401" cy="6774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66160" y="1491995"/>
              <a:ext cx="1160526" cy="6774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60748" y="1491995"/>
              <a:ext cx="1110234" cy="6774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67884" y="1491995"/>
              <a:ext cx="479285" cy="6774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81243" y="1491995"/>
              <a:ext cx="805434" cy="6774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20740" y="1491995"/>
              <a:ext cx="1524762" cy="6774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9564" y="1491995"/>
              <a:ext cx="549401" cy="6774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3027" y="1491995"/>
              <a:ext cx="555498" cy="6774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51064" y="1491995"/>
              <a:ext cx="835914" cy="6774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21039" y="1491995"/>
              <a:ext cx="713994" cy="6774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0395" y="1821179"/>
              <a:ext cx="1474470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67968" y="1821179"/>
              <a:ext cx="668274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7820" y="1821179"/>
              <a:ext cx="549401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30323" y="1821179"/>
              <a:ext cx="1370838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74263" y="1821179"/>
              <a:ext cx="1305306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51148" y="1821179"/>
              <a:ext cx="869441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93692" y="1821179"/>
              <a:ext cx="547865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14672" y="1821179"/>
              <a:ext cx="557009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44795" y="1821179"/>
              <a:ext cx="666750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84648" y="1821179"/>
              <a:ext cx="930401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88151" y="1821179"/>
              <a:ext cx="1305305" cy="6774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90360" y="1821179"/>
              <a:ext cx="477774" cy="6774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41236" y="1821179"/>
              <a:ext cx="578357" cy="6774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92695" y="1821179"/>
              <a:ext cx="1159002" cy="67741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924800" y="1821179"/>
              <a:ext cx="1110233" cy="67741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395" y="2150363"/>
              <a:ext cx="835913" cy="67741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7031" y="2150363"/>
              <a:ext cx="991362" cy="67741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09115" y="2150363"/>
              <a:ext cx="1059942" cy="67741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49779" y="2150363"/>
              <a:ext cx="971550" cy="67741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02051" y="2150363"/>
              <a:ext cx="880110" cy="6774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62884" y="2150363"/>
              <a:ext cx="1099565" cy="6774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9351" y="2150363"/>
              <a:ext cx="479285" cy="67741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19372" y="2150363"/>
              <a:ext cx="639318" cy="67741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39411" y="2150363"/>
              <a:ext cx="855726" cy="67741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75860" y="2150363"/>
              <a:ext cx="1023365" cy="67741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679948" y="2150363"/>
              <a:ext cx="770381" cy="6774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31051" y="2150363"/>
              <a:ext cx="835913" cy="67741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647688" y="2150363"/>
              <a:ext cx="994409" cy="67741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322819" y="2150363"/>
              <a:ext cx="1061466" cy="67741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65007" y="2150363"/>
              <a:ext cx="970026" cy="67741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0395" y="2479547"/>
              <a:ext cx="557022" cy="67741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42900" y="2479547"/>
              <a:ext cx="735330" cy="67741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42187" y="2479547"/>
              <a:ext cx="756666" cy="67741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64335" y="2479547"/>
              <a:ext cx="991362" cy="67741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21179" y="2479547"/>
              <a:ext cx="980694" cy="67741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98775" y="2479547"/>
              <a:ext cx="479285" cy="677417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303275" y="3467100"/>
            <a:ext cx="4098925" cy="677545"/>
            <a:chOff x="303275" y="3467100"/>
            <a:chExt cx="4098925" cy="677545"/>
          </a:xfrm>
        </p:grpSpPr>
        <p:pic>
          <p:nvPicPr>
            <p:cNvPr id="66" name="object 6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11792" y="3653503"/>
              <a:ext cx="770142" cy="27733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03275" y="3878580"/>
              <a:ext cx="3915917" cy="571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49452" y="3467100"/>
              <a:ext cx="1591818" cy="67741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206752" y="3467100"/>
              <a:ext cx="633222" cy="67741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505455" y="3467100"/>
              <a:ext cx="854202" cy="67741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023615" y="3467100"/>
              <a:ext cx="1296161" cy="67741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916679" y="3467100"/>
              <a:ext cx="485406" cy="677418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297891" y="1229614"/>
            <a:ext cx="8540750" cy="44983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addition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being </a:t>
            </a:r>
            <a:r>
              <a:rPr sz="2400" spc="-10" dirty="0">
                <a:latin typeface="Calibri"/>
                <a:cs typeface="Calibri"/>
              </a:rPr>
              <a:t>represented by </a:t>
            </a:r>
            <a:r>
              <a:rPr sz="2400" dirty="0">
                <a:latin typeface="Calibri"/>
                <a:cs typeface="Calibri"/>
              </a:rPr>
              <a:t>an analog </a:t>
            </a:r>
            <a:r>
              <a:rPr sz="2400" spc="-5" dirty="0">
                <a:latin typeface="Calibri"/>
                <a:cs typeface="Calibri"/>
              </a:rPr>
              <a:t>signal,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</a:rPr>
              <a:t>digital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</a:rPr>
              <a:t> signal</a:t>
            </a:r>
            <a:r>
              <a:rPr sz="2400" spc="-5" dirty="0">
                <a:latin typeface="Calibri"/>
                <a:cs typeface="Calibri"/>
              </a:rPr>
              <a:t>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example,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be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encoded </a:t>
            </a:r>
            <a:r>
              <a:rPr sz="2400" dirty="0">
                <a:latin typeface="Calibri"/>
                <a:cs typeface="Calibri"/>
              </a:rPr>
              <a:t>as a </a:t>
            </a:r>
            <a:r>
              <a:rPr sz="2400" spc="-10" dirty="0">
                <a:latin typeface="Calibri"/>
                <a:cs typeface="Calibri"/>
              </a:rPr>
              <a:t>positive </a:t>
            </a:r>
            <a:r>
              <a:rPr sz="2400" spc="-15" dirty="0">
                <a:latin typeface="Calibri"/>
                <a:cs typeface="Calibri"/>
              </a:rPr>
              <a:t>voltage </a:t>
            </a:r>
            <a:r>
              <a:rPr sz="2400" dirty="0">
                <a:latin typeface="Calibri"/>
                <a:cs typeface="Calibri"/>
              </a:rPr>
              <a:t>and a 0 as </a:t>
            </a:r>
            <a:r>
              <a:rPr sz="2400" spc="-25" dirty="0">
                <a:latin typeface="Calibri"/>
                <a:cs typeface="Calibri"/>
              </a:rPr>
              <a:t>zero </a:t>
            </a:r>
            <a:r>
              <a:rPr sz="2400" spc="-15" dirty="0">
                <a:latin typeface="Calibri"/>
                <a:cs typeface="Calibri"/>
              </a:rPr>
              <a:t>voltage.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digital </a:t>
            </a:r>
            <a:r>
              <a:rPr sz="2400" spc="-5" dirty="0">
                <a:latin typeface="Calibri"/>
                <a:cs typeface="Calibri"/>
              </a:rPr>
              <a:t>signal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more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levels.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case,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" dirty="0">
                <a:latin typeface="Calibri"/>
                <a:cs typeface="Calibri"/>
              </a:rPr>
              <a:t> level.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970"/>
              </a:spcBef>
            </a:pPr>
            <a:r>
              <a:rPr sz="24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Topics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discussed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in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this</a:t>
            </a:r>
            <a:r>
              <a:rPr sz="240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section: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Calibri"/>
              <a:cs typeface="Calibri"/>
            </a:endParaRPr>
          </a:p>
          <a:p>
            <a:pPr marL="12700" marR="7123430">
              <a:lnSpc>
                <a:spcPct val="100000"/>
              </a:lnSpc>
            </a:pP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Bit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Rate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Bit</a:t>
            </a:r>
            <a:r>
              <a:rPr sz="2400" b="1" spc="-8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Length</a:t>
            </a:r>
            <a:endParaRPr sz="2400" dirty="0">
              <a:latin typeface="Times New Roman"/>
              <a:cs typeface="Times New Roman"/>
            </a:endParaRPr>
          </a:p>
          <a:p>
            <a:pPr marL="12700" marR="2830830">
              <a:lnSpc>
                <a:spcPct val="100000"/>
              </a:lnSpc>
            </a:pP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Digital</a:t>
            </a:r>
            <a:r>
              <a:rPr sz="2400" b="1" spc="-2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Signal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as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a Composite</a:t>
            </a:r>
            <a:r>
              <a:rPr sz="2400" b="1" spc="-14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Analog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Signal </a:t>
            </a:r>
            <a:r>
              <a:rPr sz="2400" b="1" spc="-5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Application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Layer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77" name="object 7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5782" y="6367983"/>
            <a:ext cx="5207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3</a:t>
            </a:r>
            <a:r>
              <a:rPr sz="2000" b="1" spc="-10" dirty="0">
                <a:latin typeface="Arial"/>
                <a:cs typeface="Arial"/>
              </a:rPr>
              <a:t>.</a:t>
            </a:r>
            <a:r>
              <a:rPr sz="2000" b="1" dirty="0">
                <a:latin typeface="Arial"/>
                <a:cs typeface="Arial"/>
              </a:rPr>
              <a:t>28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3162" y="9913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540" y="232917"/>
            <a:ext cx="3564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5" dirty="0">
                <a:solidFill>
                  <a:srgbClr val="FF0000"/>
                </a:solidFill>
                <a:latin typeface="Calibri"/>
                <a:cs typeface="Calibri"/>
              </a:rPr>
              <a:t>Two</a:t>
            </a:r>
            <a:r>
              <a:rPr sz="36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libri"/>
                <a:cs typeface="Calibri"/>
              </a:rPr>
              <a:t>Digital</a:t>
            </a:r>
            <a:r>
              <a:rPr sz="36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Signals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" y="6324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511808"/>
            <a:ext cx="5704332" cy="46591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540" y="1008634"/>
            <a:ext cx="8330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one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two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signal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levels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other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four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signal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levels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Example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(1)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791" y="1225041"/>
            <a:ext cx="8589010" cy="181927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50800" marR="17780">
              <a:lnSpc>
                <a:spcPts val="2810"/>
              </a:lnSpc>
              <a:spcBef>
                <a:spcPts val="455"/>
              </a:spcBef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1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digital</a:t>
            </a:r>
            <a:r>
              <a:rPr sz="2600" spc="15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signal</a:t>
            </a:r>
            <a:r>
              <a:rPr sz="2600" spc="1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has</a:t>
            </a:r>
            <a:r>
              <a:rPr sz="2600" spc="1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eight</a:t>
            </a:r>
            <a:r>
              <a:rPr sz="2600" spc="1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levels.</a:t>
            </a:r>
            <a:r>
              <a:rPr sz="2600" spc="1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How</a:t>
            </a:r>
            <a:r>
              <a:rPr sz="2600" spc="1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many</a:t>
            </a:r>
            <a:r>
              <a:rPr sz="2600" spc="1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bits</a:t>
            </a:r>
            <a:r>
              <a:rPr sz="2600" spc="1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1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needed</a:t>
            </a:r>
            <a:r>
              <a:rPr sz="2600" spc="1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per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level?</a:t>
            </a:r>
            <a:endParaRPr sz="2600">
              <a:latin typeface="Calibri"/>
              <a:cs typeface="Calibri"/>
            </a:endParaRPr>
          </a:p>
          <a:p>
            <a:pPr marL="50800">
              <a:lnSpc>
                <a:spcPts val="2700"/>
              </a:lnSpc>
              <a:spcBef>
                <a:spcPts val="2265"/>
              </a:spcBef>
            </a:pP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50800">
              <a:lnSpc>
                <a:spcPts val="3180"/>
              </a:lnSpc>
            </a:pPr>
            <a:r>
              <a:rPr sz="2800" spc="-65" dirty="0">
                <a:latin typeface="Calibri"/>
                <a:cs typeface="Calibri"/>
              </a:rPr>
              <a:t>We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calculate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formula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log</a:t>
            </a:r>
            <a:r>
              <a:rPr sz="2775" b="1" spc="-7" baseline="-21021" dirty="0">
                <a:latin typeface="Calibri"/>
                <a:cs typeface="Calibri"/>
              </a:rPr>
              <a:t>2</a:t>
            </a:r>
            <a:r>
              <a:rPr sz="2800" b="1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891" y="4293489"/>
            <a:ext cx="5881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Each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level </a:t>
            </a:r>
            <a:r>
              <a:rPr sz="2800" spc="-10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3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276600"/>
            <a:ext cx="6801611" cy="7589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dirty="0"/>
              <a:t>Analog</a:t>
            </a:r>
            <a:r>
              <a:rPr spc="-20" dirty="0"/>
              <a:t> </a:t>
            </a:r>
            <a:r>
              <a:rPr spc="-5" dirty="0"/>
              <a:t>and</a:t>
            </a:r>
            <a:r>
              <a:rPr spc="-15" dirty="0"/>
              <a:t> Digital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915" y="1141475"/>
            <a:ext cx="8646795" cy="3091815"/>
            <a:chOff x="89915" y="1141475"/>
            <a:chExt cx="8646795" cy="3091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38" y="1359874"/>
              <a:ext cx="644220" cy="2593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688" y="1141475"/>
              <a:ext cx="971550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868" y="1141475"/>
              <a:ext cx="829818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5792" y="1141475"/>
              <a:ext cx="1430274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1171" y="1141475"/>
              <a:ext cx="778001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5804" y="1141475"/>
              <a:ext cx="1349502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1141475"/>
              <a:ext cx="557009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0327" y="1141475"/>
              <a:ext cx="1005077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0512" y="1141475"/>
              <a:ext cx="1166621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2239" y="1141475"/>
              <a:ext cx="1430273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9144" y="1141475"/>
              <a:ext cx="1107186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915" y="1525523"/>
              <a:ext cx="1291590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1852" y="1525523"/>
              <a:ext cx="770382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2579" y="1525523"/>
              <a:ext cx="2169414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82339" y="1525523"/>
              <a:ext cx="1059941" cy="7871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2627" y="1525523"/>
              <a:ext cx="688086" cy="7871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71060" y="1525523"/>
              <a:ext cx="2074926" cy="7871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78880" y="1525523"/>
              <a:ext cx="561581" cy="7871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2344" y="1525523"/>
              <a:ext cx="1347977" cy="787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30668" y="1525523"/>
              <a:ext cx="1105662" cy="7871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915" y="1909571"/>
              <a:ext cx="1291590" cy="7871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2040" y="1909571"/>
              <a:ext cx="770382" cy="7871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2955" y="1909571"/>
              <a:ext cx="2170938" cy="7871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24427" y="1909571"/>
              <a:ext cx="1059941" cy="7871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86427" y="1909571"/>
              <a:ext cx="963929" cy="7871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52415" y="1909571"/>
              <a:ext cx="1611630" cy="7871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64580" y="1909571"/>
              <a:ext cx="1315974" cy="7871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3447" y="1909571"/>
              <a:ext cx="557009" cy="7871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71004" y="1909571"/>
              <a:ext cx="1465326" cy="7871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915" y="2293619"/>
              <a:ext cx="1105662" cy="7871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3732" y="2293619"/>
              <a:ext cx="1079754" cy="7871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91640" y="2293619"/>
              <a:ext cx="842010" cy="7871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41804" y="2293619"/>
              <a:ext cx="2076449" cy="7871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26407" y="2293619"/>
              <a:ext cx="1376934" cy="7871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6236" y="2293619"/>
              <a:ext cx="557009" cy="7871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02936" y="2293619"/>
              <a:ext cx="1381506" cy="7871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92595" y="2293619"/>
              <a:ext cx="1105661" cy="7871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06411" y="2293619"/>
              <a:ext cx="1079753" cy="78714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94320" y="2293619"/>
              <a:ext cx="842009" cy="78714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915" y="2677667"/>
              <a:ext cx="1610106" cy="7871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5212" y="2677667"/>
              <a:ext cx="1375410" cy="7871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3515" y="2677667"/>
              <a:ext cx="557009" cy="7871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" y="3445763"/>
              <a:ext cx="1352550" cy="78714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3275" y="3924354"/>
              <a:ext cx="4569714" cy="631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7655" y="3445763"/>
              <a:ext cx="1849374" cy="7871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8315" y="3445763"/>
              <a:ext cx="733806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77311" y="3445763"/>
              <a:ext cx="991362" cy="7871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85387" y="3445763"/>
              <a:ext cx="1506474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24756" y="3445763"/>
              <a:ext cx="561594" cy="78714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97891" y="1220469"/>
            <a:ext cx="8206105" cy="386715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30"/>
              </a:spcBef>
            </a:pP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analog</a:t>
            </a:r>
            <a:r>
              <a:rPr sz="280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462C1"/>
                </a:solidFill>
                <a:latin typeface="Calibri"/>
                <a:cs typeface="Calibri"/>
              </a:rPr>
              <a:t>digital</a:t>
            </a:r>
            <a:r>
              <a:rPr sz="2800" spc="-10" dirty="0">
                <a:latin typeface="Calibri"/>
                <a:cs typeface="Calibri"/>
              </a:rPr>
              <a:t>.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analog</a:t>
            </a:r>
            <a:r>
              <a:rPr sz="2800" spc="6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refers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-10" dirty="0">
                <a:latin typeface="Calibri"/>
                <a:cs typeface="Calibri"/>
              </a:rPr>
              <a:t> that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continuous;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digital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refers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5" dirty="0">
                <a:latin typeface="Calibri"/>
                <a:cs typeface="Calibri"/>
              </a:rPr>
              <a:t> information</a:t>
            </a:r>
            <a:r>
              <a:rPr sz="2800" spc="-10" dirty="0">
                <a:latin typeface="Calibri"/>
                <a:cs typeface="Calibri"/>
              </a:rPr>
              <a:t> that</a:t>
            </a:r>
            <a:r>
              <a:rPr sz="2800" spc="-5" dirty="0">
                <a:latin typeface="Calibri"/>
                <a:cs typeface="Calibri"/>
              </a:rPr>
              <a:t> has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discrete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states.</a:t>
            </a:r>
            <a:r>
              <a:rPr sz="2800" spc="59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Analog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take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continuous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values.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Digital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take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discrete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b="1" u="heavy" spc="-50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Topics</a:t>
            </a:r>
            <a:r>
              <a:rPr sz="2800" b="1" u="heavy" spc="20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discussed</a:t>
            </a:r>
            <a:r>
              <a:rPr sz="2800" b="1" u="heavy" spc="60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in</a:t>
            </a:r>
            <a:r>
              <a:rPr sz="2800" b="1" u="heavy" spc="10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this</a:t>
            </a:r>
            <a:r>
              <a:rPr sz="2800" b="1" u="heavy" spc="25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10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section:</a:t>
            </a:r>
            <a:endParaRPr sz="2800" b="1" dirty="0">
              <a:solidFill>
                <a:srgbClr val="00B050"/>
              </a:solidFill>
              <a:latin typeface="Calibri"/>
              <a:cs typeface="Calibri"/>
            </a:endParaRPr>
          </a:p>
          <a:p>
            <a:pPr marL="12700" marR="472313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Analog and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Digital Data 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Analog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Digital</a:t>
            </a:r>
            <a:r>
              <a:rPr sz="2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Signals</a:t>
            </a:r>
            <a:endParaRPr sz="2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Periodic</a:t>
            </a:r>
            <a:r>
              <a:rPr sz="24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Nonperiodic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Signals</a:t>
            </a:r>
            <a:endParaRPr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057515" y="6392092"/>
            <a:ext cx="40449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3.</a:t>
            </a:r>
            <a:fld id="{81D60167-4931-47E6-BA6A-407CBD079E47}" type="slidenum"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3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Example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(2)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Signal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Level</a:t>
            </a:r>
            <a:r>
              <a:rPr spc="-10" dirty="0">
                <a:solidFill>
                  <a:srgbClr val="FF0000"/>
                </a:solidFill>
              </a:rPr>
              <a:t> </a:t>
            </a:r>
            <a:r>
              <a:rPr spc="-100" dirty="0">
                <a:solidFill>
                  <a:srgbClr val="FF0000"/>
                </a:solidFill>
              </a:rPr>
              <a:t>Vs</a:t>
            </a:r>
            <a:r>
              <a:rPr spc="-3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Bits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7091" y="1225041"/>
            <a:ext cx="8639175" cy="410019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63500" marR="53975">
              <a:lnSpc>
                <a:spcPts val="2810"/>
              </a:lnSpc>
              <a:spcBef>
                <a:spcPts val="455"/>
              </a:spcBef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204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digital</a:t>
            </a:r>
            <a:r>
              <a:rPr sz="2600" spc="2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signal</a:t>
            </a:r>
            <a:r>
              <a:rPr sz="2600" spc="2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has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nine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levels.</a:t>
            </a:r>
            <a:r>
              <a:rPr sz="2600" spc="1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How</a:t>
            </a:r>
            <a:r>
              <a:rPr sz="2600" spc="2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many</a:t>
            </a:r>
            <a:r>
              <a:rPr sz="2600" spc="2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bits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19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needed</a:t>
            </a:r>
            <a:r>
              <a:rPr sz="2600" spc="1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per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level?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Calibri"/>
              <a:cs typeface="Calibri"/>
            </a:endParaRPr>
          </a:p>
          <a:p>
            <a:pPr marL="63500">
              <a:lnSpc>
                <a:spcPts val="2735"/>
              </a:lnSpc>
              <a:spcBef>
                <a:spcPts val="1905"/>
              </a:spcBef>
            </a:pP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63500" marR="55880">
              <a:lnSpc>
                <a:spcPts val="2590"/>
              </a:lnSpc>
              <a:spcBef>
                <a:spcPts val="185"/>
              </a:spcBef>
              <a:tabLst>
                <a:tab pos="610235" algn="l"/>
                <a:tab pos="1838960" algn="l"/>
                <a:tab pos="2387600" algn="l"/>
                <a:tab pos="3504565" algn="l"/>
                <a:tab pos="3891915" algn="l"/>
                <a:tab pos="4477385" algn="l"/>
                <a:tab pos="4909820" algn="l"/>
                <a:tab pos="5696585" algn="l"/>
                <a:tab pos="6245225" algn="l"/>
                <a:tab pos="7353300" algn="l"/>
                <a:tab pos="8199120" algn="l"/>
              </a:tabLst>
            </a:pPr>
            <a:r>
              <a:rPr sz="2400" spc="-8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alc</a:t>
            </a:r>
            <a:r>
              <a:rPr sz="2400" spc="-5" dirty="0">
                <a:latin typeface="Calibri"/>
                <a:cs typeface="Calibri"/>
              </a:rPr>
              <a:t>ul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the	</a:t>
            </a:r>
            <a:r>
              <a:rPr sz="2400" spc="-5" dirty="0">
                <a:latin typeface="Calibri"/>
                <a:cs typeface="Calibri"/>
              </a:rPr>
              <a:t>numb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	</a:t>
            </a:r>
            <a:r>
              <a:rPr sz="2400" spc="-5" dirty="0">
                <a:latin typeface="Calibri"/>
                <a:cs typeface="Calibri"/>
              </a:rPr>
              <a:t>bit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y	</a:t>
            </a:r>
            <a:r>
              <a:rPr sz="2400" spc="-5" dirty="0">
                <a:latin typeface="Calibri"/>
                <a:cs typeface="Calibri"/>
              </a:rPr>
              <a:t>usin</a:t>
            </a:r>
            <a:r>
              <a:rPr sz="2400" dirty="0">
                <a:latin typeface="Calibri"/>
                <a:cs typeface="Calibri"/>
              </a:rPr>
              <a:t>g	the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ormul</a:t>
            </a:r>
            <a:r>
              <a:rPr sz="2400" dirty="0">
                <a:latin typeface="Calibri"/>
                <a:cs typeface="Calibri"/>
              </a:rPr>
              <a:t>a	lo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15" baseline="-20833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,	i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.  </a:t>
            </a:r>
            <a:r>
              <a:rPr sz="2400" spc="-10" dirty="0">
                <a:latin typeface="Calibri"/>
                <a:cs typeface="Calibri"/>
              </a:rPr>
              <a:t>log</a:t>
            </a:r>
            <a:r>
              <a:rPr sz="2400" spc="-15" baseline="-20833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9=3.17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Calibri"/>
              <a:cs typeface="Calibri"/>
            </a:endParaRPr>
          </a:p>
          <a:p>
            <a:pPr marL="63500" marR="54610" algn="just">
              <a:lnSpc>
                <a:spcPct val="90000"/>
              </a:lnSpc>
            </a:pPr>
            <a:r>
              <a:rPr sz="2400" dirty="0">
                <a:latin typeface="Calibri"/>
                <a:cs typeface="Calibri"/>
              </a:rPr>
              <a:t>So each </a:t>
            </a:r>
            <a:r>
              <a:rPr sz="2400" spc="-5" dirty="0">
                <a:latin typeface="Calibri"/>
                <a:cs typeface="Calibri"/>
              </a:rPr>
              <a:t>signal </a:t>
            </a:r>
            <a:r>
              <a:rPr sz="2400" spc="-10" dirty="0">
                <a:latin typeface="Calibri"/>
                <a:cs typeface="Calibri"/>
              </a:rPr>
              <a:t>level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represented </a:t>
            </a:r>
            <a:r>
              <a:rPr sz="2400" spc="-5" dirty="0">
                <a:latin typeface="Calibri"/>
                <a:cs typeface="Calibri"/>
              </a:rPr>
              <a:t>by 3.17 bits. </a:t>
            </a:r>
            <a:r>
              <a:rPr sz="2400" spc="-35" dirty="0">
                <a:latin typeface="Calibri"/>
                <a:cs typeface="Calibri"/>
              </a:rPr>
              <a:t>However,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10" dirty="0">
                <a:latin typeface="Calibri"/>
                <a:cs typeface="Calibri"/>
              </a:rPr>
              <a:t>answer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spc="-10" dirty="0">
                <a:latin typeface="Calibri"/>
                <a:cs typeface="Calibri"/>
              </a:rPr>
              <a:t>realistic.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of bits </a:t>
            </a:r>
            <a:r>
              <a:rPr sz="2400" spc="-10" dirty="0">
                <a:latin typeface="Calibri"/>
                <a:cs typeface="Calibri"/>
              </a:rPr>
              <a:t>sent </a:t>
            </a:r>
            <a:r>
              <a:rPr sz="2400" spc="-5" dirty="0">
                <a:latin typeface="Calibri"/>
                <a:cs typeface="Calibri"/>
              </a:rPr>
              <a:t>per level needs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integer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well </a:t>
            </a:r>
            <a:r>
              <a:rPr sz="2400" dirty="0">
                <a:latin typeface="Calibri"/>
                <a:cs typeface="Calibri"/>
              </a:rPr>
              <a:t>as a </a:t>
            </a:r>
            <a:r>
              <a:rPr sz="2400" spc="-1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of 2. </a:t>
            </a: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spc="-10" dirty="0">
                <a:latin typeface="Calibri"/>
                <a:cs typeface="Calibri"/>
              </a:rPr>
              <a:t>example,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5" dirty="0">
                <a:latin typeface="Calibri"/>
                <a:cs typeface="Calibri"/>
              </a:rPr>
              <a:t>bits </a:t>
            </a:r>
            <a:r>
              <a:rPr sz="2400" spc="-10" dirty="0">
                <a:latin typeface="Calibri"/>
                <a:cs typeface="Calibri"/>
              </a:rPr>
              <a:t>can represent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Bit</a:t>
            </a:r>
            <a:r>
              <a:rPr spc="-35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rate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and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bit</a:t>
            </a:r>
            <a:r>
              <a:rPr spc="-25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interval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220469"/>
            <a:ext cx="8538845" cy="39090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635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1204595" algn="l"/>
                <a:tab pos="2301875" algn="l"/>
                <a:tab pos="3482975" algn="l"/>
                <a:tab pos="4164329" algn="l"/>
                <a:tab pos="5813425" algn="l"/>
                <a:tab pos="6356350" algn="l"/>
                <a:tab pos="7054215" algn="l"/>
                <a:tab pos="8212455" algn="l"/>
              </a:tabLst>
            </a:pPr>
            <a:r>
              <a:rPr sz="2800" spc="-5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gi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sig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als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aper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od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c,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per</a:t>
            </a:r>
            <a:r>
              <a:rPr sz="2800" spc="-2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or  </a:t>
            </a:r>
            <a:r>
              <a:rPr sz="2800" spc="-10" dirty="0">
                <a:latin typeface="Calibri"/>
                <a:cs typeface="Calibri"/>
              </a:rPr>
              <a:t>frequency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appropriate.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45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781685" algn="l"/>
                <a:tab pos="2019935" algn="l"/>
                <a:tab pos="3329304" algn="l"/>
                <a:tab pos="3772535" algn="l"/>
                <a:tab pos="4970145" algn="l"/>
                <a:tab pos="5662930" algn="l"/>
                <a:tab pos="6197600" algn="l"/>
                <a:tab pos="6921500" algn="l"/>
                <a:tab pos="8229600" algn="l"/>
              </a:tabLst>
            </a:pPr>
            <a:r>
              <a:rPr sz="2800" spc="-5" dirty="0">
                <a:latin typeface="Calibri"/>
                <a:cs typeface="Calibri"/>
              </a:rPr>
              <a:t>Bit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40" dirty="0">
                <a:latin typeface="Calibri"/>
                <a:cs typeface="Calibri"/>
              </a:rPr>
              <a:t>n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r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(in</a:t>
            </a:r>
            <a:r>
              <a:rPr sz="2800" spc="-4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ead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per</a:t>
            </a:r>
            <a:r>
              <a:rPr sz="2800" spc="-25" dirty="0">
                <a:latin typeface="Calibri"/>
                <a:cs typeface="Calibri"/>
              </a:rPr>
              <a:t>i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bi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(in</a:t>
            </a:r>
            <a:r>
              <a:rPr sz="2800" spc="-35" dirty="0">
                <a:latin typeface="Calibri"/>
                <a:cs typeface="Calibri"/>
              </a:rPr>
              <a:t>st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of  </a:t>
            </a:r>
            <a:r>
              <a:rPr sz="2800" spc="-10" dirty="0">
                <a:latin typeface="Calibri"/>
                <a:cs typeface="Calibri"/>
              </a:rPr>
              <a:t>frequency)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describe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digital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Bit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interval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time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single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endParaRPr sz="2800">
              <a:latin typeface="Calibri"/>
              <a:cs typeface="Calibri"/>
            </a:endParaRPr>
          </a:p>
          <a:p>
            <a:pPr marL="241300" marR="1285240" indent="-241300" algn="r">
              <a:lnSpc>
                <a:spcPts val="3190"/>
              </a:lnSpc>
              <a:spcBef>
                <a:spcPts val="26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Bit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rate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intervals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second</a:t>
            </a:r>
            <a:endParaRPr sz="2800">
              <a:latin typeface="Calibri"/>
              <a:cs typeface="Calibri"/>
            </a:endParaRPr>
          </a:p>
          <a:p>
            <a:pPr marR="1221740" algn="r">
              <a:lnSpc>
                <a:spcPts val="3190"/>
              </a:lnSpc>
            </a:pPr>
            <a:r>
              <a:rPr sz="2800" spc="-5" dirty="0">
                <a:latin typeface="Calibri"/>
                <a:cs typeface="Calibri"/>
              </a:rPr>
              <a:t>—Usually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expressed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 </a:t>
            </a:r>
            <a:r>
              <a:rPr sz="2800" spc="-10" dirty="0">
                <a:latin typeface="Calibri"/>
                <a:cs typeface="Calibri"/>
              </a:rPr>
              <a:t>bits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second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(bps)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Example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(3)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bit</a:t>
            </a:r>
            <a:r>
              <a:rPr spc="-10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rate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35" dirty="0">
                <a:solidFill>
                  <a:srgbClr val="FF0000"/>
                </a:solidFill>
              </a:rPr>
              <a:t>text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225041"/>
            <a:ext cx="8539480" cy="24536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 algn="just">
              <a:lnSpc>
                <a:spcPts val="2810"/>
              </a:lnSpc>
              <a:spcBef>
                <a:spcPts val="455"/>
              </a:spcBef>
            </a:pPr>
            <a:r>
              <a:rPr sz="2600" spc="-5" dirty="0">
                <a:latin typeface="Calibri"/>
                <a:cs typeface="Calibri"/>
              </a:rPr>
              <a:t>Assume </a:t>
            </a:r>
            <a:r>
              <a:rPr sz="2600" spc="-20" dirty="0">
                <a:latin typeface="Calibri"/>
                <a:cs typeface="Calibri"/>
              </a:rPr>
              <a:t>we </a:t>
            </a:r>
            <a:r>
              <a:rPr sz="2600" spc="-10" dirty="0">
                <a:latin typeface="Calibri"/>
                <a:cs typeface="Calibri"/>
              </a:rPr>
              <a:t>need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download </a:t>
            </a:r>
            <a:r>
              <a:rPr sz="2600" spc="-15" dirty="0">
                <a:latin typeface="Calibri"/>
                <a:cs typeface="Calibri"/>
              </a:rPr>
              <a:t>text </a:t>
            </a:r>
            <a:r>
              <a:rPr sz="2600" spc="-10" dirty="0">
                <a:latin typeface="Calibri"/>
                <a:cs typeface="Calibri"/>
              </a:rPr>
              <a:t>documents </a:t>
            </a:r>
            <a:r>
              <a:rPr sz="2600" spc="-15" dirty="0">
                <a:latin typeface="Calibri"/>
                <a:cs typeface="Calibri"/>
              </a:rPr>
              <a:t>at </a:t>
            </a: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spc="-25" dirty="0">
                <a:latin typeface="Calibri"/>
                <a:cs typeface="Calibri"/>
              </a:rPr>
              <a:t>rate</a:t>
            </a:r>
            <a:r>
              <a:rPr sz="2600" spc="5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of </a:t>
            </a:r>
            <a:r>
              <a:rPr sz="2600" spc="-5" dirty="0">
                <a:latin typeface="Calibri"/>
                <a:cs typeface="Calibri"/>
              </a:rPr>
              <a:t> 100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pages</a:t>
            </a:r>
            <a:r>
              <a:rPr sz="2600" spc="-5" dirty="0">
                <a:latin typeface="Calibri"/>
                <a:cs typeface="Calibri"/>
              </a:rPr>
              <a:t> per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minute.</a:t>
            </a:r>
            <a:r>
              <a:rPr sz="2600" spc="-5" dirty="0">
                <a:latin typeface="Calibri"/>
                <a:cs typeface="Calibri"/>
              </a:rPr>
              <a:t> What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required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rate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dirty="0">
                <a:latin typeface="Calibri"/>
                <a:cs typeface="Calibri"/>
              </a:rPr>
              <a:t> the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channel?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  <a:spcBef>
                <a:spcPts val="2270"/>
              </a:spcBef>
            </a:pP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12700" marR="9525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page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average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24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lines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80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characters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line.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If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assume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character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requires</a:t>
            </a:r>
            <a:r>
              <a:rPr sz="2400" dirty="0">
                <a:latin typeface="Calibri"/>
                <a:cs typeface="Calibri"/>
              </a:rPr>
              <a:t> 8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 </a:t>
            </a:r>
            <a:r>
              <a:rPr sz="2400" spc="-25" dirty="0">
                <a:latin typeface="Calibri"/>
                <a:cs typeface="Calibri"/>
              </a:rPr>
              <a:t>rate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811" y="3923445"/>
            <a:ext cx="6311705" cy="81009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Example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(4)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bit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rate</a:t>
            </a:r>
            <a:r>
              <a:rPr spc="-1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  <a:r>
              <a:rPr spc="-5" dirty="0">
                <a:solidFill>
                  <a:srgbClr val="FF0000"/>
                </a:solidFill>
              </a:rPr>
              <a:t> audio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225041"/>
            <a:ext cx="8539480" cy="283781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15"/>
              </a:spcBef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digitized</a:t>
            </a:r>
            <a:r>
              <a:rPr sz="2600" spc="5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voice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channel,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dirty="0">
                <a:latin typeface="Calibri"/>
                <a:cs typeface="Calibri"/>
              </a:rPr>
              <a:t> made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by</a:t>
            </a:r>
            <a:r>
              <a:rPr sz="2600" spc="-5" dirty="0">
                <a:latin typeface="Calibri"/>
                <a:cs typeface="Calibri"/>
              </a:rPr>
              <a:t> digitizing</a:t>
            </a:r>
            <a:r>
              <a:rPr sz="2600" dirty="0">
                <a:latin typeface="Calibri"/>
                <a:cs typeface="Calibri"/>
              </a:rPr>
              <a:t> 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4-kHz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bandwidth </a:t>
            </a:r>
            <a:r>
              <a:rPr sz="2600" dirty="0">
                <a:latin typeface="Calibri"/>
                <a:cs typeface="Calibri"/>
              </a:rPr>
              <a:t>analog </a:t>
            </a:r>
            <a:r>
              <a:rPr sz="2600" spc="-10" dirty="0">
                <a:latin typeface="Calibri"/>
                <a:cs typeface="Calibri"/>
              </a:rPr>
              <a:t>voice </a:t>
            </a:r>
            <a:r>
              <a:rPr sz="2600" spc="-5" dirty="0">
                <a:latin typeface="Calibri"/>
                <a:cs typeface="Calibri"/>
              </a:rPr>
              <a:t>signal. </a:t>
            </a:r>
            <a:r>
              <a:rPr sz="2600" spc="-55" dirty="0">
                <a:latin typeface="Calibri"/>
                <a:cs typeface="Calibri"/>
              </a:rPr>
              <a:t>We </a:t>
            </a:r>
            <a:r>
              <a:rPr sz="2600" spc="-10" dirty="0">
                <a:latin typeface="Calibri"/>
                <a:cs typeface="Calibri"/>
              </a:rPr>
              <a:t>need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sample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signal </a:t>
            </a:r>
            <a:r>
              <a:rPr sz="2600" spc="-25" dirty="0">
                <a:latin typeface="Calibri"/>
                <a:cs typeface="Calibri"/>
              </a:rPr>
              <a:t>at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twice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highest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frequency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(two</a:t>
            </a:r>
            <a:r>
              <a:rPr sz="2600" spc="-5" dirty="0">
                <a:latin typeface="Calibri"/>
                <a:cs typeface="Calibri"/>
              </a:rPr>
              <a:t> samples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per</a:t>
            </a:r>
            <a:r>
              <a:rPr sz="2600" dirty="0">
                <a:latin typeface="Calibri"/>
                <a:cs typeface="Calibri"/>
              </a:rPr>
              <a:t> hertz).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10" dirty="0">
                <a:latin typeface="Calibri"/>
                <a:cs typeface="Calibri"/>
              </a:rPr>
              <a:t>We 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assume </a:t>
            </a:r>
            <a:r>
              <a:rPr sz="2600" spc="-10" dirty="0">
                <a:latin typeface="Calibri"/>
                <a:cs typeface="Calibri"/>
              </a:rPr>
              <a:t>that </a:t>
            </a:r>
            <a:r>
              <a:rPr sz="2600" spc="-5" dirty="0">
                <a:latin typeface="Calibri"/>
                <a:cs typeface="Calibri"/>
              </a:rPr>
              <a:t>each sample </a:t>
            </a:r>
            <a:r>
              <a:rPr sz="2600" spc="-15" dirty="0">
                <a:latin typeface="Calibri"/>
                <a:cs typeface="Calibri"/>
              </a:rPr>
              <a:t>requires </a:t>
            </a:r>
            <a:r>
              <a:rPr sz="2600" dirty="0">
                <a:latin typeface="Calibri"/>
                <a:cs typeface="Calibri"/>
              </a:rPr>
              <a:t>8 </a:t>
            </a:r>
            <a:r>
              <a:rPr sz="2600" spc="-5" dirty="0">
                <a:latin typeface="Calibri"/>
                <a:cs typeface="Calibri"/>
              </a:rPr>
              <a:t>bits. </a:t>
            </a:r>
            <a:r>
              <a:rPr sz="2600" spc="-10" dirty="0">
                <a:latin typeface="Calibri"/>
                <a:cs typeface="Calibri"/>
              </a:rPr>
              <a:t>What </a:t>
            </a:r>
            <a:r>
              <a:rPr sz="2600" dirty="0">
                <a:latin typeface="Calibri"/>
                <a:cs typeface="Calibri"/>
              </a:rPr>
              <a:t>is </a:t>
            </a: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spc="-15" dirty="0">
                <a:latin typeface="Calibri"/>
                <a:cs typeface="Calibri"/>
              </a:rPr>
              <a:t>required 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rate?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  <a:spcBef>
                <a:spcPts val="2310"/>
              </a:spcBef>
            </a:pP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rate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calculated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55" y="4267200"/>
            <a:ext cx="7171944" cy="7905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Example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(4)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bit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rate</a:t>
            </a:r>
            <a:r>
              <a:rPr spc="-1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  <a:r>
              <a:rPr spc="-5" dirty="0">
                <a:solidFill>
                  <a:srgbClr val="FF0000"/>
                </a:solidFill>
              </a:rPr>
              <a:t> video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225041"/>
            <a:ext cx="8538210" cy="2399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>
                <a:latin typeface="Calibri"/>
                <a:cs typeface="Calibri"/>
              </a:rPr>
              <a:t>What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 the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bit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rate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high-definition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TV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(HDTV)?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2735"/>
              </a:lnSpc>
              <a:spcBef>
                <a:spcPts val="2310"/>
              </a:spcBef>
            </a:pPr>
            <a:r>
              <a:rPr sz="2400" b="1" spc="-5" dirty="0">
                <a:solidFill>
                  <a:srgbClr val="3366FF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45"/>
              </a:spcBef>
            </a:pPr>
            <a:r>
              <a:rPr sz="2400" spc="-10" dirty="0">
                <a:latin typeface="Calibri"/>
                <a:cs typeface="Calibri"/>
              </a:rPr>
              <a:t>HDTV </a:t>
            </a:r>
            <a:r>
              <a:rPr sz="2400" spc="-5" dirty="0">
                <a:latin typeface="Calibri"/>
                <a:cs typeface="Calibri"/>
              </a:rPr>
              <a:t>uses </a:t>
            </a:r>
            <a:r>
              <a:rPr sz="2400" spc="-10" dirty="0">
                <a:latin typeface="Calibri"/>
                <a:cs typeface="Calibri"/>
              </a:rPr>
              <a:t>digital signals </a:t>
            </a:r>
            <a:r>
              <a:rPr sz="2400" spc="-15" dirty="0">
                <a:latin typeface="Calibri"/>
                <a:cs typeface="Calibri"/>
              </a:rPr>
              <a:t>to broadcast </a:t>
            </a:r>
            <a:r>
              <a:rPr sz="2400" spc="-5" dirty="0">
                <a:latin typeface="Calibri"/>
                <a:cs typeface="Calibri"/>
              </a:rPr>
              <a:t>high quality video signals. The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HDTV </a:t>
            </a:r>
            <a:r>
              <a:rPr sz="2400" spc="-5" dirty="0">
                <a:latin typeface="Calibri"/>
                <a:cs typeface="Calibri"/>
              </a:rPr>
              <a:t>screen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normally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ratio </a:t>
            </a:r>
            <a:r>
              <a:rPr sz="2400" spc="-5" dirty="0">
                <a:latin typeface="Calibri"/>
                <a:cs typeface="Calibri"/>
              </a:rPr>
              <a:t>of 16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9. </a:t>
            </a:r>
            <a:r>
              <a:rPr sz="2400" spc="-10" dirty="0">
                <a:latin typeface="Calibri"/>
                <a:cs typeface="Calibri"/>
              </a:rPr>
              <a:t>There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1920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1080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5" dirty="0">
                <a:latin typeface="Calibri"/>
                <a:cs typeface="Calibri"/>
              </a:rPr>
              <a:t>per </a:t>
            </a:r>
            <a:r>
              <a:rPr sz="2400" spc="-10" dirty="0">
                <a:latin typeface="Calibri"/>
                <a:cs typeface="Calibri"/>
              </a:rPr>
              <a:t>screen, </a:t>
            </a:r>
            <a:r>
              <a:rPr sz="2400" dirty="0">
                <a:latin typeface="Calibri"/>
                <a:cs typeface="Calibri"/>
              </a:rPr>
              <a:t>and the </a:t>
            </a:r>
            <a:r>
              <a:rPr sz="2400" spc="-10" dirty="0">
                <a:latin typeface="Calibri"/>
                <a:cs typeface="Calibri"/>
              </a:rPr>
              <a:t>screen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renewed </a:t>
            </a:r>
            <a:r>
              <a:rPr sz="2400" dirty="0">
                <a:latin typeface="Calibri"/>
                <a:cs typeface="Calibri"/>
              </a:rPr>
              <a:t>30 times </a:t>
            </a:r>
            <a:r>
              <a:rPr sz="2400" spc="-5" dirty="0">
                <a:latin typeface="Calibri"/>
                <a:cs typeface="Calibri"/>
              </a:rPr>
              <a:t>per </a:t>
            </a:r>
            <a:r>
              <a:rPr sz="2400" spc="-10" dirty="0">
                <a:latin typeface="Calibri"/>
                <a:cs typeface="Calibri"/>
              </a:rPr>
              <a:t>second.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Twenty-four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10" dirty="0">
                <a:latin typeface="Calibri"/>
                <a:cs typeface="Calibri"/>
              </a:rPr>
              <a:t> color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pixel.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891" y="4540072"/>
            <a:ext cx="8537575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TV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stations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reduce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rate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20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40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Mbps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through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compression.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658" y="3776221"/>
            <a:ext cx="7053454" cy="7012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pc="-5" dirty="0"/>
              <a:t>3.</a:t>
            </a: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6094" y="6426809"/>
            <a:ext cx="3105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Cambria"/>
                <a:cs typeface="Cambria"/>
              </a:rPr>
              <a:t>3</a:t>
            </a:r>
            <a:r>
              <a:rPr sz="1200" dirty="0">
                <a:solidFill>
                  <a:srgbClr val="888888"/>
                </a:solidFill>
                <a:latin typeface="Cambria"/>
                <a:cs typeface="Cambria"/>
              </a:rPr>
              <a:t>.</a:t>
            </a:r>
            <a:r>
              <a:rPr sz="1200" spc="-10" dirty="0">
                <a:solidFill>
                  <a:srgbClr val="888888"/>
                </a:solidFill>
                <a:latin typeface="Cambria"/>
                <a:cs typeface="Cambria"/>
              </a:rPr>
              <a:t>35</a:t>
            </a:r>
            <a:endParaRPr sz="12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482852"/>
            <a:ext cx="7880604" cy="3892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dirty="0"/>
              <a:t>Analog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Digital</a:t>
            </a:r>
            <a:r>
              <a:rPr spc="-10" dirty="0"/>
              <a:t> </a:t>
            </a:r>
            <a:r>
              <a:rPr spc="-15" dirty="0"/>
              <a:t>(Contd.)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155" y="1152144"/>
            <a:ext cx="8613140" cy="2870835"/>
            <a:chOff x="105155" y="1152144"/>
            <a:chExt cx="8613140" cy="2870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825" y="1357669"/>
              <a:ext cx="597641" cy="2374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107" y="1152144"/>
              <a:ext cx="902969" cy="7307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7611" y="1152144"/>
              <a:ext cx="770382" cy="7307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8528" y="1152144"/>
              <a:ext cx="1329689" cy="7307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8751" y="1152144"/>
              <a:ext cx="723138" cy="7307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2423" y="1152144"/>
              <a:ext cx="1256538" cy="7307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5384" y="1152144"/>
              <a:ext cx="517410" cy="7307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3315" y="1152144"/>
              <a:ext cx="1361693" cy="7307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5544" y="1152144"/>
              <a:ext cx="1027938" cy="7307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4015" y="1152144"/>
              <a:ext cx="867917" cy="7307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92467" y="1152144"/>
              <a:ext cx="1925574" cy="7307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55" y="1508760"/>
              <a:ext cx="939546" cy="7307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611" y="1508760"/>
              <a:ext cx="1002030" cy="7307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8552" y="1508760"/>
              <a:ext cx="1924050" cy="7307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1988" y="1508760"/>
              <a:ext cx="1279398" cy="7307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7808" y="1508760"/>
              <a:ext cx="517410" cy="7307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74591" y="1508760"/>
              <a:ext cx="1285493" cy="730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0996" y="1508760"/>
              <a:ext cx="1027938" cy="7307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09844" y="1508760"/>
              <a:ext cx="1070609" cy="7307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9840" y="1508760"/>
              <a:ext cx="1495806" cy="7307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95032" y="1508760"/>
              <a:ext cx="1223009" cy="7307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55" y="1865376"/>
              <a:ext cx="939546" cy="7307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4275" y="1865376"/>
              <a:ext cx="1003554" cy="7307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8928" y="1865376"/>
              <a:ext cx="1500378" cy="7307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65832" y="1865376"/>
              <a:ext cx="1280921" cy="7307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3176" y="1865376"/>
              <a:ext cx="517410" cy="7307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155" y="2578608"/>
              <a:ext cx="1355598" cy="73075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6903" y="2578608"/>
              <a:ext cx="901446" cy="7307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4500" y="2578608"/>
              <a:ext cx="771906" cy="73075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62555" y="2578608"/>
              <a:ext cx="1328166" cy="73075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6872" y="2578608"/>
              <a:ext cx="723138" cy="7307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59" y="2578608"/>
              <a:ext cx="1256538" cy="7307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9120" y="2578608"/>
              <a:ext cx="517410" cy="7307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84191" y="2578608"/>
              <a:ext cx="1363217" cy="7307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23559" y="2578608"/>
              <a:ext cx="1331214" cy="73075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30924" y="2578608"/>
              <a:ext cx="901446" cy="73075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8520" y="2578608"/>
              <a:ext cx="1070609" cy="7307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55279" y="2578608"/>
              <a:ext cx="762762" cy="7307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155" y="2935223"/>
              <a:ext cx="1378458" cy="73075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7572" y="2935223"/>
              <a:ext cx="1495805" cy="73075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07335" y="2935223"/>
              <a:ext cx="707898" cy="73075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79191" y="2935223"/>
              <a:ext cx="1277874" cy="73075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21023" y="2935223"/>
              <a:ext cx="683513" cy="73075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68496" y="2935223"/>
              <a:ext cx="592074" cy="73075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23003" y="2935223"/>
              <a:ext cx="1192529" cy="73075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81955" y="2935223"/>
              <a:ext cx="521982" cy="73075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7884" y="2935223"/>
              <a:ext cx="1256538" cy="73075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88379" y="2935223"/>
              <a:ext cx="1332737" cy="73075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3551" y="2935223"/>
              <a:ext cx="902970" cy="73075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50479" y="2935223"/>
              <a:ext cx="1067562" cy="73075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5155" y="3291839"/>
              <a:ext cx="1006602" cy="73075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2855" y="3291839"/>
              <a:ext cx="592074" cy="73075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86028" y="3291839"/>
              <a:ext cx="1372361" cy="7307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71116" y="3291839"/>
              <a:ext cx="1498854" cy="7307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08020" y="3291839"/>
              <a:ext cx="707897" cy="7307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57015" y="3291839"/>
              <a:ext cx="1280922" cy="73075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4359" y="3291839"/>
              <a:ext cx="517410" cy="730758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297891" y="1225041"/>
            <a:ext cx="8207375" cy="256286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715" algn="just">
              <a:lnSpc>
                <a:spcPts val="2810"/>
              </a:lnSpc>
              <a:spcBef>
                <a:spcPts val="455"/>
              </a:spcBef>
            </a:pPr>
            <a:r>
              <a:rPr sz="2600" spc="-15" dirty="0">
                <a:latin typeface="Calibri"/>
                <a:cs typeface="Calibri"/>
              </a:rPr>
              <a:t>Data</a:t>
            </a:r>
            <a:r>
              <a:rPr sz="2600" spc="-10" dirty="0">
                <a:latin typeface="Calibri"/>
                <a:cs typeface="Calibri"/>
              </a:rPr>
              <a:t> can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analog </a:t>
            </a:r>
            <a:r>
              <a:rPr sz="2600" spc="-5" dirty="0">
                <a:latin typeface="Calibri"/>
                <a:cs typeface="Calibri"/>
              </a:rPr>
              <a:t>or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digital.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Analog </a:t>
            </a:r>
            <a:r>
              <a:rPr sz="2600" b="1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26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5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continuous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30" dirty="0">
                <a:latin typeface="Calibri"/>
                <a:cs typeface="Calibri"/>
              </a:rPr>
              <a:t>take </a:t>
            </a:r>
            <a:r>
              <a:rPr sz="2600" spc="-10" dirty="0">
                <a:latin typeface="Calibri"/>
                <a:cs typeface="Calibri"/>
              </a:rPr>
              <a:t>continuous values. </a:t>
            </a:r>
            <a:r>
              <a:rPr sz="2600" b="1" spc="-10" dirty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sz="2600" b="1" spc="-15" dirty="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2600" spc="-20" dirty="0">
                <a:latin typeface="Calibri"/>
                <a:cs typeface="Calibri"/>
              </a:rPr>
              <a:t>have </a:t>
            </a:r>
            <a:r>
              <a:rPr sz="2600" spc="-15" dirty="0">
                <a:latin typeface="Calibri"/>
                <a:cs typeface="Calibri"/>
              </a:rPr>
              <a:t>discrete </a:t>
            </a:r>
            <a:r>
              <a:rPr sz="2600" spc="-20" dirty="0">
                <a:latin typeface="Calibri"/>
                <a:cs typeface="Calibri"/>
              </a:rPr>
              <a:t>states 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take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discrete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values.</a:t>
            </a:r>
            <a:endParaRPr sz="2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Calibri"/>
              <a:cs typeface="Calibri"/>
            </a:endParaRPr>
          </a:p>
          <a:p>
            <a:pPr marL="12700" marR="5080" algn="just">
              <a:lnSpc>
                <a:spcPts val="2810"/>
              </a:lnSpc>
              <a:spcBef>
                <a:spcPts val="5"/>
              </a:spcBef>
            </a:pPr>
            <a:r>
              <a:rPr sz="2600" spc="-5" dirty="0">
                <a:latin typeface="Calibri"/>
                <a:cs typeface="Calibri"/>
              </a:rPr>
              <a:t>Signals can be analog or digital. 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Analog 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signals </a:t>
            </a:r>
            <a:r>
              <a:rPr sz="2600" spc="-10" dirty="0">
                <a:latin typeface="Calibri"/>
                <a:cs typeface="Calibri"/>
              </a:rPr>
              <a:t>can </a:t>
            </a:r>
            <a:r>
              <a:rPr sz="2600" spc="-20" dirty="0">
                <a:latin typeface="Calibri"/>
                <a:cs typeface="Calibri"/>
              </a:rPr>
              <a:t>have </a:t>
            </a:r>
            <a:r>
              <a:rPr sz="2600" spc="-15" dirty="0">
                <a:latin typeface="Calibri"/>
                <a:cs typeface="Calibri"/>
              </a:rPr>
              <a:t>an 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002060"/>
                </a:solidFill>
                <a:latin typeface="Calibri"/>
                <a:cs typeface="Calibri"/>
              </a:rPr>
              <a:t>infinite </a:t>
            </a:r>
            <a:r>
              <a:rPr sz="2600" b="1" spc="-5" dirty="0">
                <a:solidFill>
                  <a:srgbClr val="002060"/>
                </a:solidFill>
                <a:latin typeface="Calibri"/>
                <a:cs typeface="Calibri"/>
              </a:rPr>
              <a:t>number</a:t>
            </a:r>
            <a:r>
              <a:rPr sz="2600" spc="-5" dirty="0">
                <a:latin typeface="Calibri"/>
                <a:cs typeface="Calibri"/>
              </a:rPr>
              <a:t> of </a:t>
            </a:r>
            <a:r>
              <a:rPr sz="2600" spc="-10" dirty="0">
                <a:latin typeface="Calibri"/>
                <a:cs typeface="Calibri"/>
              </a:rPr>
              <a:t>values </a:t>
            </a:r>
            <a:r>
              <a:rPr sz="2600" dirty="0">
                <a:latin typeface="Calibri"/>
                <a:cs typeface="Calibri"/>
              </a:rPr>
              <a:t>in a </a:t>
            </a:r>
            <a:r>
              <a:rPr sz="2600" spc="-15" dirty="0">
                <a:latin typeface="Calibri"/>
                <a:cs typeface="Calibri"/>
              </a:rPr>
              <a:t>range; </a:t>
            </a:r>
            <a:r>
              <a:rPr sz="2600" b="1" spc="-10" dirty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signals </a:t>
            </a:r>
            <a:r>
              <a:rPr sz="2600" spc="-5" dirty="0">
                <a:latin typeface="Calibri"/>
                <a:cs typeface="Calibri"/>
              </a:rPr>
              <a:t>can </a:t>
            </a:r>
            <a:r>
              <a:rPr sz="2600" spc="-25" dirty="0">
                <a:latin typeface="Calibri"/>
                <a:cs typeface="Calibri"/>
              </a:rPr>
              <a:t>have 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only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2060"/>
                </a:solidFill>
                <a:latin typeface="Calibri"/>
                <a:cs typeface="Calibri"/>
              </a:rPr>
              <a:t>limited</a:t>
            </a:r>
            <a:r>
              <a:rPr sz="2600" b="1" spc="56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2060"/>
                </a:solidFill>
                <a:latin typeface="Calibri"/>
                <a:cs typeface="Calibri"/>
              </a:rPr>
              <a:t>number</a:t>
            </a:r>
            <a:r>
              <a:rPr sz="2600" b="1" spc="-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 values.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1219200" y="3983735"/>
            <a:ext cx="6934834" cy="2025650"/>
            <a:chOff x="1219200" y="3983735"/>
            <a:chExt cx="6934834" cy="2025650"/>
          </a:xfrm>
        </p:grpSpPr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19200" y="3983735"/>
              <a:ext cx="2653283" cy="202539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97790" y="4024370"/>
              <a:ext cx="2855704" cy="1869169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8057515" y="6392092"/>
            <a:ext cx="40449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3.</a:t>
            </a:r>
            <a:fld id="{81D60167-4931-47E6-BA6A-407CBD079E47}" type="slidenum"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5" dirty="0"/>
              <a:t>Periodic</a:t>
            </a:r>
            <a:r>
              <a:rPr spc="-20" dirty="0"/>
              <a:t> </a:t>
            </a:r>
            <a:r>
              <a:rPr dirty="0"/>
              <a:t>and </a:t>
            </a:r>
            <a:r>
              <a:rPr spc="-5" dirty="0"/>
              <a:t>Aperiodic</a:t>
            </a:r>
            <a:r>
              <a:rPr spc="-20" dirty="0"/>
              <a:t> </a:t>
            </a:r>
            <a:r>
              <a:rPr spc="-5" dirty="0"/>
              <a:t>signals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891" y="1223517"/>
            <a:ext cx="8541385" cy="303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Calibri"/>
                <a:cs typeface="Calibri"/>
              </a:rPr>
              <a:t>Both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analog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digital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signals </a:t>
            </a:r>
            <a:r>
              <a:rPr sz="2700" spc="-10" dirty="0">
                <a:latin typeface="Calibri"/>
                <a:cs typeface="Calibri"/>
              </a:rPr>
              <a:t>can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take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one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two </a:t>
            </a:r>
            <a:r>
              <a:rPr sz="2700" spc="-15" dirty="0">
                <a:latin typeface="Calibri"/>
                <a:cs typeface="Calibri"/>
              </a:rPr>
              <a:t>forms.</a:t>
            </a: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</a:pPr>
            <a:r>
              <a:rPr sz="2700" spc="-10" dirty="0">
                <a:solidFill>
                  <a:srgbClr val="0000FF"/>
                </a:solidFill>
                <a:latin typeface="Calibri"/>
                <a:cs typeface="Calibri"/>
              </a:rPr>
              <a:t>—</a:t>
            </a:r>
            <a:r>
              <a:rPr sz="2700" b="1" spc="-10" dirty="0">
                <a:solidFill>
                  <a:srgbClr val="FF0000"/>
                </a:solidFill>
                <a:latin typeface="Calibri"/>
                <a:cs typeface="Calibri"/>
              </a:rPr>
              <a:t>Periodic</a:t>
            </a:r>
            <a:r>
              <a:rPr sz="2700" spc="-10" dirty="0">
                <a:latin typeface="Calibri"/>
                <a:cs typeface="Calibri"/>
              </a:rPr>
              <a:t>: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completes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pattern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within</a:t>
            </a:r>
            <a:r>
              <a:rPr sz="2700" dirty="0">
                <a:latin typeface="Calibri"/>
                <a:cs typeface="Calibri"/>
              </a:rPr>
              <a:t> a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measurable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time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frame</a:t>
            </a:r>
            <a:r>
              <a:rPr sz="2700" spc="58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called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period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and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repeats</a:t>
            </a:r>
            <a:r>
              <a:rPr sz="2700" spc="58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that</a:t>
            </a:r>
            <a:r>
              <a:rPr sz="2700" spc="58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pattern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over 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subsequent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identical </a:t>
            </a:r>
            <a:r>
              <a:rPr sz="2700" spc="-5" dirty="0">
                <a:latin typeface="Calibri"/>
                <a:cs typeface="Calibri"/>
              </a:rPr>
              <a:t>periods</a:t>
            </a: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5080" algn="just">
              <a:lnSpc>
                <a:spcPts val="2920"/>
              </a:lnSpc>
            </a:pPr>
            <a:r>
              <a:rPr sz="2700" spc="-5" dirty="0">
                <a:solidFill>
                  <a:srgbClr val="0000FF"/>
                </a:solidFill>
                <a:latin typeface="Calibri"/>
                <a:cs typeface="Calibri"/>
              </a:rPr>
              <a:t>—</a:t>
            </a:r>
            <a:r>
              <a:rPr sz="2700" b="1" spc="-5" dirty="0">
                <a:solidFill>
                  <a:srgbClr val="FF0000"/>
                </a:solidFill>
                <a:latin typeface="Calibri"/>
                <a:cs typeface="Calibri"/>
              </a:rPr>
              <a:t>Aperiodic</a:t>
            </a:r>
            <a:r>
              <a:rPr sz="2700" spc="-5" dirty="0">
                <a:latin typeface="Calibri"/>
                <a:cs typeface="Calibri"/>
              </a:rPr>
              <a:t>: Signal </a:t>
            </a:r>
            <a:r>
              <a:rPr sz="2700" spc="-10" dirty="0">
                <a:latin typeface="Calibri"/>
                <a:cs typeface="Calibri"/>
              </a:rPr>
              <a:t>changes </a:t>
            </a:r>
            <a:r>
              <a:rPr sz="2700" spc="-5" dirty="0">
                <a:latin typeface="Calibri"/>
                <a:cs typeface="Calibri"/>
              </a:rPr>
              <a:t>without </a:t>
            </a:r>
            <a:r>
              <a:rPr sz="2700" spc="-10" dirty="0" smtClean="0">
                <a:latin typeface="Calibri"/>
                <a:cs typeface="Calibri"/>
              </a:rPr>
              <a:t>exhibiting</a:t>
            </a:r>
            <a:r>
              <a:rPr lang="en-GB" sz="2700" spc="-10" dirty="0" smtClean="0">
                <a:latin typeface="Calibri"/>
                <a:cs typeface="Calibri"/>
              </a:rPr>
              <a:t> (Showing)</a:t>
            </a:r>
            <a:r>
              <a:rPr sz="2700" spc="-10" dirty="0" smtClean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20" dirty="0">
                <a:latin typeface="Calibri"/>
                <a:cs typeface="Calibri"/>
              </a:rPr>
              <a:t>pattern </a:t>
            </a:r>
            <a:r>
              <a:rPr sz="2700" dirty="0">
                <a:latin typeface="Calibri"/>
                <a:cs typeface="Calibri"/>
              </a:rPr>
              <a:t>or 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cycle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that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repeats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over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7891" y="4556836"/>
            <a:ext cx="1200785" cy="80835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65"/>
              </a:spcBef>
              <a:tabLst>
                <a:tab pos="551815" algn="l"/>
              </a:tabLst>
            </a:pPr>
            <a:r>
              <a:rPr sz="2700" b="1" spc="-5" dirty="0">
                <a:latin typeface="Calibri"/>
                <a:cs typeface="Calibri"/>
              </a:rPr>
              <a:t>I</a:t>
            </a:r>
            <a:r>
              <a:rPr sz="2700" b="1" dirty="0">
                <a:latin typeface="Calibri"/>
                <a:cs typeface="Calibri"/>
              </a:rPr>
              <a:t>n	d</a:t>
            </a:r>
            <a:r>
              <a:rPr sz="2700" b="1" spc="-30" dirty="0">
                <a:latin typeface="Calibri"/>
                <a:cs typeface="Calibri"/>
              </a:rPr>
              <a:t>at</a:t>
            </a:r>
            <a:r>
              <a:rPr sz="2700" b="1" dirty="0">
                <a:latin typeface="Calibri"/>
                <a:cs typeface="Calibri"/>
              </a:rPr>
              <a:t>a  analog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5327" y="4556836"/>
            <a:ext cx="5679440" cy="80835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 indent="2540">
              <a:lnSpc>
                <a:spcPts val="2920"/>
              </a:lnSpc>
              <a:spcBef>
                <a:spcPts val="465"/>
              </a:spcBef>
              <a:tabLst>
                <a:tab pos="1452245" algn="l"/>
                <a:tab pos="2473960" algn="l"/>
                <a:tab pos="2719070" algn="l"/>
                <a:tab pos="3408045" algn="l"/>
                <a:tab pos="4668520" algn="l"/>
                <a:tab pos="5171440" algn="l"/>
              </a:tabLst>
            </a:pPr>
            <a:r>
              <a:rPr sz="2700" b="1" spc="-15" dirty="0" smtClean="0">
                <a:latin typeface="Calibri"/>
                <a:cs typeface="Calibri"/>
              </a:rPr>
              <a:t>c</a:t>
            </a:r>
            <a:r>
              <a:rPr sz="2700" b="1" dirty="0" smtClean="0">
                <a:latin typeface="Calibri"/>
                <a:cs typeface="Calibri"/>
              </a:rPr>
              <a:t>ommuni</a:t>
            </a:r>
            <a:r>
              <a:rPr sz="2700" b="1" spc="-35" dirty="0" smtClean="0">
                <a:latin typeface="Calibri"/>
                <a:cs typeface="Calibri"/>
              </a:rPr>
              <a:t>c</a:t>
            </a:r>
            <a:r>
              <a:rPr sz="2700" b="1" spc="-30" dirty="0" smtClean="0">
                <a:latin typeface="Calibri"/>
                <a:cs typeface="Calibri"/>
              </a:rPr>
              <a:t>a</a:t>
            </a:r>
            <a:r>
              <a:rPr sz="2700" b="1" dirty="0" smtClean="0">
                <a:latin typeface="Calibri"/>
                <a:cs typeface="Calibri"/>
              </a:rPr>
              <a:t>ti</a:t>
            </a:r>
            <a:r>
              <a:rPr sz="2700" b="1" spc="-10" dirty="0" smtClean="0">
                <a:latin typeface="Calibri"/>
                <a:cs typeface="Calibri"/>
              </a:rPr>
              <a:t>o</a:t>
            </a:r>
            <a:r>
              <a:rPr sz="2700" b="1" dirty="0" smtClean="0">
                <a:latin typeface="Calibri"/>
                <a:cs typeface="Calibri"/>
              </a:rPr>
              <a:t>ns</a:t>
            </a:r>
            <a:r>
              <a:rPr sz="2700" b="1" dirty="0">
                <a:latin typeface="Calibri"/>
                <a:cs typeface="Calibri"/>
              </a:rPr>
              <a:t>,		</a:t>
            </a:r>
            <a:r>
              <a:rPr sz="2700" b="1" spc="-25" dirty="0">
                <a:latin typeface="Calibri"/>
                <a:cs typeface="Calibri"/>
              </a:rPr>
              <a:t>w</a:t>
            </a:r>
            <a:r>
              <a:rPr sz="2700" b="1" dirty="0">
                <a:latin typeface="Calibri"/>
                <a:cs typeface="Calibri"/>
              </a:rPr>
              <a:t>e	</a:t>
            </a:r>
            <a:r>
              <a:rPr sz="2700" b="1" spc="-15" dirty="0">
                <a:latin typeface="Calibri"/>
                <a:cs typeface="Calibri"/>
              </a:rPr>
              <a:t>c</a:t>
            </a:r>
            <a:r>
              <a:rPr sz="2700" b="1" dirty="0">
                <a:latin typeface="Calibri"/>
                <a:cs typeface="Calibri"/>
              </a:rPr>
              <a:t>ommonly	use  signals	and	nonperiodic	</a:t>
            </a:r>
            <a:r>
              <a:rPr sz="2700" b="1" spc="-5" dirty="0">
                <a:latin typeface="Calibri"/>
                <a:cs typeface="Calibri"/>
              </a:rPr>
              <a:t>digital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0860" y="4556836"/>
            <a:ext cx="1185545" cy="80835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0650" marR="5080" indent="-108585">
              <a:lnSpc>
                <a:spcPts val="2920"/>
              </a:lnSpc>
              <a:spcBef>
                <a:spcPts val="465"/>
              </a:spcBef>
            </a:pPr>
            <a:r>
              <a:rPr sz="2700" b="1" dirty="0">
                <a:latin typeface="Calibri"/>
                <a:cs typeface="Calibri"/>
              </a:rPr>
              <a:t>peri</a:t>
            </a:r>
            <a:r>
              <a:rPr sz="2700" b="1" spc="-10" dirty="0">
                <a:latin typeface="Calibri"/>
                <a:cs typeface="Calibri"/>
              </a:rPr>
              <a:t>o</a:t>
            </a:r>
            <a:r>
              <a:rPr sz="2700" b="1" dirty="0">
                <a:latin typeface="Calibri"/>
                <a:cs typeface="Calibri"/>
              </a:rPr>
              <a:t>dic  signals.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57515" y="6392092"/>
            <a:ext cx="40449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3.</a:t>
            </a:r>
            <a:fld id="{81D60167-4931-47E6-BA6A-407CBD079E47}" type="slidenum"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5" dirty="0"/>
              <a:t>PERIODIC</a:t>
            </a:r>
            <a:r>
              <a:rPr spc="-35" dirty="0"/>
              <a:t> </a:t>
            </a:r>
            <a:r>
              <a:rPr spc="-15" dirty="0"/>
              <a:t>ANALOG</a:t>
            </a:r>
            <a:r>
              <a:rPr spc="-30" dirty="0"/>
              <a:t> </a:t>
            </a:r>
            <a:r>
              <a:rPr dirty="0"/>
              <a:t>SIGNALS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155" y="3061716"/>
            <a:ext cx="4981575" cy="2707640"/>
            <a:chOff x="105155" y="3061716"/>
            <a:chExt cx="4981575" cy="2707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817" y="3275564"/>
              <a:ext cx="895607" cy="323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655" y="3061716"/>
              <a:ext cx="1849374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8316" y="3061716"/>
              <a:ext cx="733806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311" y="3061716"/>
              <a:ext cx="991362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5388" y="3061716"/>
              <a:ext cx="1506474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755" y="3061716"/>
              <a:ext cx="561594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55" y="3464052"/>
              <a:ext cx="560070" cy="7338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515" y="3445764"/>
              <a:ext cx="1073658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364" y="3445764"/>
              <a:ext cx="1268730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55" y="3848100"/>
              <a:ext cx="560070" cy="7338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515" y="3829812"/>
              <a:ext cx="2178558" cy="7871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55" y="4232148"/>
              <a:ext cx="560070" cy="7338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515" y="4213860"/>
              <a:ext cx="1181862" cy="7871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4044" y="4213860"/>
              <a:ext cx="1009650" cy="78714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8883" y="4213860"/>
              <a:ext cx="1971294" cy="7871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8416" y="4213860"/>
              <a:ext cx="1593341" cy="7871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55" y="4616196"/>
              <a:ext cx="560070" cy="7338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8515" y="4597908"/>
              <a:ext cx="2012442" cy="7871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6148" y="4597908"/>
              <a:ext cx="1454658" cy="787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55" y="5000244"/>
              <a:ext cx="560070" cy="7338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8515" y="4981955"/>
              <a:ext cx="2029206" cy="78714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97891" y="1220469"/>
            <a:ext cx="8538845" cy="429323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30"/>
              </a:spcBef>
            </a:pP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Periodic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analog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signals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classified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simple</a:t>
            </a:r>
            <a:r>
              <a:rPr sz="2800" spc="-5" dirty="0">
                <a:latin typeface="Calibri"/>
                <a:cs typeface="Calibri"/>
              </a:rPr>
              <a:t> or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composite. </a:t>
            </a:r>
            <a:r>
              <a:rPr sz="2800" spc="-5" dirty="0">
                <a:latin typeface="Calibri"/>
                <a:cs typeface="Calibri"/>
              </a:rPr>
              <a:t>A simple </a:t>
            </a:r>
            <a:r>
              <a:rPr sz="2800" spc="-10" dirty="0">
                <a:latin typeface="Calibri"/>
                <a:cs typeface="Calibri"/>
              </a:rPr>
              <a:t>periodic </a:t>
            </a:r>
            <a:r>
              <a:rPr sz="2800" spc="-5" dirty="0">
                <a:latin typeface="Calibri"/>
                <a:cs typeface="Calibri"/>
              </a:rPr>
              <a:t>analog </a:t>
            </a:r>
            <a:r>
              <a:rPr sz="2800" spc="-10" dirty="0">
                <a:latin typeface="Calibri"/>
                <a:cs typeface="Calibri"/>
              </a:rPr>
              <a:t>signal,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a </a:t>
            </a:r>
            <a:r>
              <a:rPr sz="2800" b="1" spc="-10" dirty="0">
                <a:solidFill>
                  <a:srgbClr val="002060"/>
                </a:solidFill>
                <a:latin typeface="Calibri"/>
                <a:cs typeface="Calibri"/>
              </a:rPr>
              <a:t>sine </a:t>
            </a:r>
            <a:r>
              <a:rPr sz="2800" b="1" spc="-25" dirty="0">
                <a:solidFill>
                  <a:srgbClr val="002060"/>
                </a:solidFill>
                <a:latin typeface="Calibri"/>
                <a:cs typeface="Calibri"/>
              </a:rPr>
              <a:t>wave</a:t>
            </a:r>
            <a:r>
              <a:rPr sz="2800" spc="-25" dirty="0">
                <a:latin typeface="Calibri"/>
                <a:cs typeface="Calibri"/>
              </a:rPr>
              <a:t>,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cannot </a:t>
            </a:r>
            <a:r>
              <a:rPr sz="2800" spc="-10" dirty="0">
                <a:latin typeface="Calibri"/>
                <a:cs typeface="Calibri"/>
              </a:rPr>
              <a:t>be decomposed </a:t>
            </a:r>
            <a:r>
              <a:rPr sz="2800" spc="-15" dirty="0">
                <a:latin typeface="Calibri"/>
                <a:cs typeface="Calibri"/>
              </a:rPr>
              <a:t>into </a:t>
            </a:r>
            <a:r>
              <a:rPr sz="2800" spc="-5" dirty="0">
                <a:latin typeface="Calibri"/>
                <a:cs typeface="Calibri"/>
              </a:rPr>
              <a:t>simpler signals. A </a:t>
            </a:r>
            <a:r>
              <a:rPr sz="2800" spc="-10" dirty="0">
                <a:latin typeface="Calibri"/>
                <a:cs typeface="Calibri"/>
              </a:rPr>
              <a:t>composite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periodic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analog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composed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multiple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sine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waves.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"/>
              <a:cs typeface="Calibri"/>
            </a:endParaRPr>
          </a:p>
          <a:p>
            <a:pPr marL="12700">
              <a:lnSpc>
                <a:spcPts val="3195"/>
              </a:lnSpc>
              <a:spcBef>
                <a:spcPts val="5"/>
              </a:spcBef>
            </a:pPr>
            <a:r>
              <a:rPr sz="2800" b="1" spc="-50" dirty="0">
                <a:solidFill>
                  <a:srgbClr val="00B050"/>
                </a:solidFill>
                <a:latin typeface="Calibri"/>
                <a:cs typeface="Calibri"/>
              </a:rPr>
              <a:t>Topics</a:t>
            </a:r>
            <a:r>
              <a:rPr sz="2800" b="1" spc="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B050"/>
                </a:solidFill>
                <a:latin typeface="Calibri"/>
                <a:cs typeface="Calibri"/>
              </a:rPr>
              <a:t>discussed</a:t>
            </a:r>
            <a:r>
              <a:rPr sz="2800" b="1" spc="6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B050"/>
                </a:solidFill>
                <a:latin typeface="Calibri"/>
                <a:cs typeface="Calibri"/>
              </a:rPr>
              <a:t>in</a:t>
            </a:r>
            <a:r>
              <a:rPr sz="2800" b="1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B050"/>
                </a:solidFill>
                <a:latin typeface="Calibri"/>
                <a:cs typeface="Calibri"/>
              </a:rPr>
              <a:t>this</a:t>
            </a:r>
            <a:r>
              <a:rPr sz="2800" b="1" spc="2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B050"/>
                </a:solidFill>
                <a:latin typeface="Calibri"/>
                <a:cs typeface="Calibri"/>
              </a:rPr>
              <a:t>section:</a:t>
            </a:r>
            <a:endParaRPr sz="2800" b="1" dirty="0">
              <a:solidFill>
                <a:srgbClr val="00B050"/>
              </a:solidFill>
              <a:latin typeface="Calibri"/>
              <a:cs typeface="Calibri"/>
            </a:endParaRPr>
          </a:p>
          <a:p>
            <a:pPr marL="241300" indent="-228600">
              <a:lnSpc>
                <a:spcPts val="3025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Sine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Wave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41300" indent="-228600">
              <a:lnSpc>
                <a:spcPts val="3025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Wavelength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41300" indent="-228600">
              <a:lnSpc>
                <a:spcPts val="3025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Time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Frequency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Domain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41300" indent="-228600">
              <a:lnSpc>
                <a:spcPts val="3025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Composite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Signals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41300" indent="-228600">
              <a:lnSpc>
                <a:spcPts val="3195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Bandwidth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057515" y="6392092"/>
            <a:ext cx="40449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3.</a:t>
            </a:r>
            <a:fld id="{81D60167-4931-47E6-BA6A-407CBD079E47}" type="slidenum"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6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  <a:tabLst>
                <a:tab pos="8776335" algn="l"/>
              </a:tabLst>
            </a:pPr>
            <a:r>
              <a:rPr spc="-6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5" dirty="0"/>
              <a:t>sine</a:t>
            </a:r>
            <a:r>
              <a:rPr spc="-25" dirty="0"/>
              <a:t> </a:t>
            </a:r>
            <a:r>
              <a:rPr spc="-40" dirty="0"/>
              <a:t>wave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844" y="1048049"/>
            <a:ext cx="6693350" cy="507647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57515" y="6392092"/>
            <a:ext cx="40449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3.</a:t>
            </a:r>
            <a:fld id="{81D60167-4931-47E6-BA6A-407CBD079E47}" type="slidenum"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z="4400" b="1" u="heavy" spc="240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spc="-55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Two</a:t>
            </a:r>
            <a:r>
              <a:rPr sz="4400" b="1" u="heavy" spc="-35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spc="-5" dirty="0">
                <a:solidFill>
                  <a:srgbClr val="00AF50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signals	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853" y="1112698"/>
            <a:ext cx="80079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Same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phase</a:t>
            </a:r>
            <a:r>
              <a:rPr sz="2800" b="1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35" dirty="0">
                <a:solidFill>
                  <a:srgbClr val="FF0000"/>
                </a:solidFill>
                <a:latin typeface="Calibri"/>
                <a:cs typeface="Calibri"/>
              </a:rPr>
              <a:t>frequency,</a:t>
            </a:r>
            <a:r>
              <a:rPr sz="2800" b="1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but</a:t>
            </a:r>
            <a:r>
              <a:rPr sz="2800" b="1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0000"/>
                </a:solidFill>
                <a:latin typeface="Calibri"/>
                <a:cs typeface="Calibri"/>
              </a:rPr>
              <a:t>different</a:t>
            </a:r>
            <a:r>
              <a:rPr sz="28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amplitude</a:t>
            </a:r>
            <a:endParaRPr sz="28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763" y="1632204"/>
            <a:ext cx="6051803" cy="21777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600" y="3962290"/>
            <a:ext cx="5826643" cy="213323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057515" y="6392092"/>
            <a:ext cx="40449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3.</a:t>
            </a:r>
            <a:fld id="{81D60167-4931-47E6-BA6A-407CBD079E47}" type="slidenum"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8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62" y="250012"/>
            <a:ext cx="8788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75065" algn="l"/>
              </a:tabLst>
            </a:pPr>
            <a:r>
              <a:rPr spc="240" dirty="0"/>
              <a:t> </a:t>
            </a:r>
            <a:r>
              <a:rPr spc="-15" dirty="0"/>
              <a:t>Period</a:t>
            </a:r>
            <a:r>
              <a:rPr spc="-3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10" dirty="0"/>
              <a:t>frequency	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0890" y="3061716"/>
            <a:ext cx="8428990" cy="1171575"/>
            <a:chOff x="340890" y="3061716"/>
            <a:chExt cx="8428990" cy="1171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890" y="3280114"/>
              <a:ext cx="1492160" cy="318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447" y="3061716"/>
              <a:ext cx="1291589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3" y="3061716"/>
              <a:ext cx="770382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8752" y="3061716"/>
              <a:ext cx="948689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2631" y="3061716"/>
              <a:ext cx="1608582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9451" y="3061716"/>
              <a:ext cx="762762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5880" y="3061716"/>
              <a:ext cx="1546098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0215" y="3061716"/>
              <a:ext cx="733806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9212" y="3061716"/>
              <a:ext cx="1017270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0147" y="3061716"/>
              <a:ext cx="1489709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8716" y="3445764"/>
              <a:ext cx="643890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7796" y="3445764"/>
              <a:ext cx="1713737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6724" y="3445764"/>
              <a:ext cx="811529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33444" y="3445764"/>
              <a:ext cx="642365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89476" y="3445764"/>
              <a:ext cx="1904238" cy="7871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0427" y="3445764"/>
              <a:ext cx="733805" cy="7871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9424" y="3445764"/>
              <a:ext cx="1247394" cy="7871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22007" y="3445764"/>
              <a:ext cx="1044701" cy="78714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7891" y="1220469"/>
            <a:ext cx="8540115" cy="35248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Period</a:t>
            </a:r>
            <a:r>
              <a:rPr sz="2800" b="1" spc="34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refers</a:t>
            </a:r>
            <a:r>
              <a:rPr sz="2800" spc="3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3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3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amount</a:t>
            </a:r>
            <a:r>
              <a:rPr sz="2800" spc="3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3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time,</a:t>
            </a:r>
            <a:r>
              <a:rPr sz="2800" spc="3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3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seconds,</a:t>
            </a:r>
            <a:r>
              <a:rPr sz="2800" spc="3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3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complete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cycle.</a:t>
            </a:r>
            <a:endParaRPr sz="2800" dirty="0">
              <a:latin typeface="Calibri"/>
              <a:cs typeface="Calibri"/>
            </a:endParaRPr>
          </a:p>
          <a:p>
            <a:pPr marL="2100580" indent="-259715">
              <a:lnSpc>
                <a:spcPts val="2985"/>
              </a:lnSpc>
              <a:buChar char="•"/>
              <a:tabLst>
                <a:tab pos="2101215" algn="l"/>
              </a:tabLst>
            </a:pPr>
            <a:r>
              <a:rPr sz="2800" spc="-10" dirty="0">
                <a:latin typeface="Calibri"/>
                <a:cs typeface="Calibri"/>
              </a:rPr>
              <a:t>Denoted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i="1" spc="-10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measured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seconds.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195"/>
              </a:lnSpc>
              <a:spcBef>
                <a:spcPts val="2295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Frequency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refers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periods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second</a:t>
            </a:r>
            <a:endParaRPr sz="2800" dirty="0">
              <a:latin typeface="Calibri"/>
              <a:cs typeface="Calibri"/>
            </a:endParaRPr>
          </a:p>
          <a:p>
            <a:pPr marL="2100580" indent="-259715">
              <a:lnSpc>
                <a:spcPts val="3195"/>
              </a:lnSpc>
              <a:buChar char="•"/>
              <a:tabLst>
                <a:tab pos="2101215" algn="l"/>
              </a:tabLst>
            </a:pPr>
            <a:r>
              <a:rPr sz="2800" spc="-10" dirty="0">
                <a:latin typeface="Calibri"/>
                <a:cs typeface="Calibri"/>
              </a:rPr>
              <a:t>Denoted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90" dirty="0">
                <a:latin typeface="Calibri"/>
                <a:cs typeface="Calibri"/>
              </a:rPr>
              <a:t>f,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measured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Hertz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(Hz)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solidFill>
                  <a:srgbClr val="00B050"/>
                </a:solidFill>
                <a:latin typeface="Calibri"/>
                <a:cs typeface="Calibri"/>
              </a:rPr>
              <a:t>Frequency</a:t>
            </a:r>
            <a:r>
              <a:rPr sz="2800" b="1" spc="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sz="2800" b="1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B050"/>
                </a:solidFill>
                <a:latin typeface="Calibri"/>
                <a:cs typeface="Calibri"/>
              </a:rPr>
              <a:t>period</a:t>
            </a:r>
            <a:r>
              <a:rPr sz="28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B050"/>
                </a:solidFill>
                <a:latin typeface="Calibri"/>
                <a:cs typeface="Calibri"/>
              </a:rPr>
              <a:t>are</a:t>
            </a:r>
            <a:r>
              <a:rPr sz="2800" b="1" spc="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B050"/>
                </a:solidFill>
                <a:latin typeface="Calibri"/>
                <a:cs typeface="Calibri"/>
              </a:rPr>
              <a:t>the</a:t>
            </a:r>
            <a:r>
              <a:rPr sz="2800" b="1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B050"/>
                </a:solidFill>
                <a:latin typeface="Calibri"/>
                <a:cs typeface="Calibri"/>
              </a:rPr>
              <a:t>inverse</a:t>
            </a:r>
            <a:r>
              <a:rPr sz="2800" b="1" spc="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B050"/>
                </a:solidFill>
                <a:latin typeface="Calibri"/>
                <a:cs typeface="Calibri"/>
              </a:rPr>
              <a:t>of</a:t>
            </a:r>
            <a:r>
              <a:rPr sz="28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B050"/>
                </a:solidFill>
                <a:latin typeface="Calibri"/>
                <a:cs typeface="Calibri"/>
              </a:rPr>
              <a:t>each</a:t>
            </a:r>
            <a:r>
              <a:rPr sz="2800" b="1" spc="2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b="1" spc="-45" dirty="0">
                <a:solidFill>
                  <a:srgbClr val="00B050"/>
                </a:solidFill>
                <a:latin typeface="Calibri"/>
                <a:cs typeface="Calibri"/>
              </a:rPr>
              <a:t>other.</a:t>
            </a:r>
            <a:endParaRPr sz="2800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14893" y="4949952"/>
            <a:ext cx="4922349" cy="104851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057515" y="6392092"/>
            <a:ext cx="40449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3.</a:t>
            </a:r>
            <a:fld id="{81D60167-4931-47E6-BA6A-407CBD079E47}" type="slidenum">
              <a:rPr sz="2000" b="1" spc="-5" dirty="0">
                <a:solidFill>
                  <a:srgbClr val="E7E6E6"/>
                </a:solidFill>
                <a:latin typeface="Arial"/>
                <a:cs typeface="Arial"/>
              </a:rPr>
              <a:t>9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Communication</a:t>
            </a:r>
            <a:r>
              <a:rPr spc="-30" dirty="0"/>
              <a:t> </a:t>
            </a:r>
            <a:r>
              <a:rPr dirty="0"/>
              <a:t>Lecture</a:t>
            </a:r>
            <a:r>
              <a:rPr spc="-40" dirty="0"/>
              <a:t> </a:t>
            </a:r>
            <a:r>
              <a:rPr dirty="0"/>
              <a:t>Series,</a:t>
            </a:r>
            <a:r>
              <a:rPr spc="-20" dirty="0"/>
              <a:t> </a:t>
            </a:r>
            <a:r>
              <a:rPr dirty="0"/>
              <a:t>NRC,</a:t>
            </a:r>
            <a:r>
              <a:rPr spc="-25" dirty="0"/>
              <a:t> </a:t>
            </a:r>
            <a:r>
              <a:rPr spc="-5" dirty="0"/>
              <a:t>MAY2020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1662</Words>
  <Application>Microsoft Office PowerPoint</Application>
  <PresentationFormat>On-screen Show (4:3)</PresentationFormat>
  <Paragraphs>218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MT</vt:lpstr>
      <vt:lpstr>Calibri</vt:lpstr>
      <vt:lpstr>Cambria</vt:lpstr>
      <vt:lpstr>Cambria Math</vt:lpstr>
      <vt:lpstr>Times New Roman</vt:lpstr>
      <vt:lpstr>Office Theme</vt:lpstr>
      <vt:lpstr>DATA COMMUNICATION</vt:lpstr>
      <vt:lpstr>Background</vt:lpstr>
      <vt:lpstr> Analog and Digital </vt:lpstr>
      <vt:lpstr> Analog and Digital (Contd.) </vt:lpstr>
      <vt:lpstr> Periodic and Aperiodic signals </vt:lpstr>
      <vt:lpstr> PERIODIC ANALOG SIGNALS </vt:lpstr>
      <vt:lpstr> A sine wave </vt:lpstr>
      <vt:lpstr>PowerPoint Presentation</vt:lpstr>
      <vt:lpstr> Period and frequency </vt:lpstr>
      <vt:lpstr>PowerPoint Presentation</vt:lpstr>
      <vt:lpstr> Units of period and frequency </vt:lpstr>
      <vt:lpstr>PowerPoint Presentation</vt:lpstr>
      <vt:lpstr> Example (2) </vt:lpstr>
      <vt:lpstr> More about frequency </vt:lpstr>
      <vt:lpstr> Phase </vt:lpstr>
      <vt:lpstr> Example </vt:lpstr>
      <vt:lpstr> Wavelength and Period </vt:lpstr>
      <vt:lpstr>The time-domain and frequency-domain plots of a sine wave</vt:lpstr>
      <vt:lpstr> Example </vt:lpstr>
      <vt:lpstr> Composite Signal </vt:lpstr>
      <vt:lpstr>Decomposition of a composite periodic signal in the time and frequency domains</vt:lpstr>
      <vt:lpstr> Example </vt:lpstr>
      <vt:lpstr>PowerPoint Presentation</vt:lpstr>
      <vt:lpstr> Example (1) </vt:lpstr>
      <vt:lpstr> Example (2) </vt:lpstr>
      <vt:lpstr> Example (3) </vt:lpstr>
      <vt:lpstr> Digital Signal </vt:lpstr>
      <vt:lpstr>PowerPoint Presentation</vt:lpstr>
      <vt:lpstr> Example (1) </vt:lpstr>
      <vt:lpstr> Example (2) Signal Level Vs Bits </vt:lpstr>
      <vt:lpstr> Bit rate and bit interval </vt:lpstr>
      <vt:lpstr> Example (3) bit rate for text </vt:lpstr>
      <vt:lpstr> Example (4) bit rate for audio </vt:lpstr>
      <vt:lpstr> Example (4) bit rate for video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DIU</cp:lastModifiedBy>
  <cp:revision>27</cp:revision>
  <dcterms:created xsi:type="dcterms:W3CDTF">2021-05-22T07:13:57Z</dcterms:created>
  <dcterms:modified xsi:type="dcterms:W3CDTF">2021-06-14T19:41:53Z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2021-05-22T00:00:00Z</vt:filetime>
  </property>
</Properties>
</file>